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7"/>
  </p:notesMasterIdLst>
  <p:sldIdLst>
    <p:sldId id="681" r:id="rId2"/>
    <p:sldId id="562" r:id="rId3"/>
    <p:sldId id="584" r:id="rId4"/>
    <p:sldId id="599" r:id="rId5"/>
    <p:sldId id="639" r:id="rId6"/>
    <p:sldId id="606" r:id="rId7"/>
    <p:sldId id="753" r:id="rId8"/>
    <p:sldId id="723" r:id="rId9"/>
    <p:sldId id="724" r:id="rId10"/>
    <p:sldId id="725" r:id="rId11"/>
    <p:sldId id="727" r:id="rId12"/>
    <p:sldId id="728" r:id="rId13"/>
    <p:sldId id="736" r:id="rId14"/>
    <p:sldId id="752" r:id="rId15"/>
    <p:sldId id="757" r:id="rId16"/>
    <p:sldId id="731" r:id="rId17"/>
    <p:sldId id="732" r:id="rId18"/>
    <p:sldId id="733" r:id="rId19"/>
    <p:sldId id="756" r:id="rId20"/>
    <p:sldId id="737" r:id="rId21"/>
    <p:sldId id="738" r:id="rId22"/>
    <p:sldId id="739" r:id="rId23"/>
    <p:sldId id="740" r:id="rId24"/>
    <p:sldId id="741" r:id="rId25"/>
    <p:sldId id="742" r:id="rId26"/>
    <p:sldId id="743" r:id="rId27"/>
    <p:sldId id="744" r:id="rId28"/>
    <p:sldId id="745" r:id="rId29"/>
    <p:sldId id="746" r:id="rId30"/>
    <p:sldId id="747" r:id="rId31"/>
    <p:sldId id="748" r:id="rId32"/>
    <p:sldId id="749" r:id="rId33"/>
    <p:sldId id="750" r:id="rId34"/>
    <p:sldId id="754" r:id="rId35"/>
    <p:sldId id="641" r:id="rId36"/>
    <p:sldId id="682" r:id="rId37"/>
    <p:sldId id="683" r:id="rId38"/>
    <p:sldId id="685" r:id="rId39"/>
    <p:sldId id="686" r:id="rId40"/>
    <p:sldId id="687" r:id="rId41"/>
    <p:sldId id="688" r:id="rId42"/>
    <p:sldId id="689" r:id="rId43"/>
    <p:sldId id="690" r:id="rId44"/>
    <p:sldId id="691" r:id="rId45"/>
    <p:sldId id="692" r:id="rId46"/>
    <p:sldId id="693" r:id="rId47"/>
    <p:sldId id="694" r:id="rId48"/>
    <p:sldId id="695" r:id="rId49"/>
    <p:sldId id="696" r:id="rId50"/>
    <p:sldId id="697" r:id="rId51"/>
    <p:sldId id="698" r:id="rId52"/>
    <p:sldId id="699" r:id="rId53"/>
    <p:sldId id="700" r:id="rId54"/>
    <p:sldId id="701" r:id="rId55"/>
    <p:sldId id="702" r:id="rId56"/>
    <p:sldId id="703" r:id="rId57"/>
    <p:sldId id="704" r:id="rId58"/>
    <p:sldId id="705" r:id="rId59"/>
    <p:sldId id="706" r:id="rId60"/>
    <p:sldId id="707" r:id="rId61"/>
    <p:sldId id="708" r:id="rId62"/>
    <p:sldId id="709" r:id="rId63"/>
    <p:sldId id="710" r:id="rId64"/>
    <p:sldId id="711" r:id="rId65"/>
    <p:sldId id="712" r:id="rId66"/>
    <p:sldId id="713" r:id="rId67"/>
    <p:sldId id="714" r:id="rId68"/>
    <p:sldId id="715" r:id="rId69"/>
    <p:sldId id="716" r:id="rId70"/>
    <p:sldId id="717" r:id="rId71"/>
    <p:sldId id="718" r:id="rId72"/>
    <p:sldId id="719" r:id="rId73"/>
    <p:sldId id="721" r:id="rId74"/>
    <p:sldId id="722" r:id="rId75"/>
    <p:sldId id="557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BE05D75-725F-754C-BBE5-373B4EEC8BE3}">
          <p14:sldIdLst>
            <p14:sldId id="681"/>
            <p14:sldId id="562"/>
            <p14:sldId id="584"/>
            <p14:sldId id="599"/>
            <p14:sldId id="639"/>
            <p14:sldId id="606"/>
            <p14:sldId id="753"/>
            <p14:sldId id="723"/>
            <p14:sldId id="724"/>
            <p14:sldId id="725"/>
            <p14:sldId id="727"/>
            <p14:sldId id="728"/>
            <p14:sldId id="736"/>
            <p14:sldId id="752"/>
            <p14:sldId id="757"/>
            <p14:sldId id="731"/>
            <p14:sldId id="732"/>
            <p14:sldId id="733"/>
            <p14:sldId id="75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4"/>
            <p14:sldId id="641"/>
            <p14:sldId id="682"/>
            <p14:sldId id="683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17"/>
            <p14:sldId id="718"/>
            <p14:sldId id="719"/>
            <p14:sldId id="721"/>
            <p14:sldId id="722"/>
            <p14:sldId id="55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3D4"/>
    <a:srgbClr val="FFD719"/>
    <a:srgbClr val="8000FF"/>
    <a:srgbClr val="FFFEFF"/>
    <a:srgbClr val="F09620"/>
    <a:srgbClr val="ED6F09"/>
    <a:srgbClr val="19191B"/>
    <a:srgbClr val="0077D4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08" autoAdjust="0"/>
    <p:restoredTop sz="78676" autoAdjust="0"/>
  </p:normalViewPr>
  <p:slideViewPr>
    <p:cSldViewPr snapToGrid="0" snapToObjects="1">
      <p:cViewPr>
        <p:scale>
          <a:sx n="100" d="100"/>
          <a:sy n="100" d="100"/>
        </p:scale>
        <p:origin x="-952" y="-3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BF8A6-B46C-AD4F-8FBB-262735FF9380}" type="datetimeFigureOut">
              <a:rPr lang="en-US" smtClean="0"/>
              <a:t>26/03/18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84F8B-43C6-1E48-83B1-708D82FF6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13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21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back door causes the tax accounting software to check is the software update server is a proxy.</a:t>
            </a:r>
          </a:p>
          <a:p>
            <a:r>
              <a:rPr lang="en-US" baseline="0" dirty="0" smtClean="0"/>
              <a:t>If it is, then the backdoor retrieves email data from the local installation of the tax software, and waits for commands issued by the proxy.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commands were almost </a:t>
            </a:r>
            <a:r>
              <a:rPr lang="en-US" baseline="0" dirty="0" err="1" smtClean="0"/>
              <a:t>certaily</a:t>
            </a:r>
            <a:r>
              <a:rPr lang="en-US" baseline="0" dirty="0" smtClean="0"/>
              <a:t> used to distribute </a:t>
            </a:r>
            <a:r>
              <a:rPr lang="en-US" baseline="0" dirty="0" err="1" smtClean="0"/>
              <a:t>Nyetya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744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20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27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5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34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653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53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7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Warren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F55C1-28B1-9948-B28A-81B29905161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27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675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31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Windows Management Instrumentation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00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66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754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89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754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4160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99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05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35812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065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69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198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42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978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4650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181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9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99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2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31144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858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601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9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623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88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32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D1D3D4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742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15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562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52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24398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089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0263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5640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53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90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639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7321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3880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082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1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949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1086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758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6618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1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887ED9-97DD-7C43-B487-48D7E9B07068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0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50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9" name="Shape 1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165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84F8B-43C6-1E48-83B1-708D82FF62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7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losintelligence.com" TargetMode="External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4150" y="2020491"/>
            <a:ext cx="8801100" cy="110251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 descr="title_dividerlin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15385"/>
            <a:ext cx="7772400" cy="32207"/>
          </a:xfrm>
          <a:prstGeom prst="rect">
            <a:avLst/>
          </a:prstGeom>
        </p:spPr>
      </p:pic>
      <p:pic>
        <p:nvPicPr>
          <p:cNvPr id="7" name="Picture 6" descr="title_dividerline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16785"/>
            <a:ext cx="7772400" cy="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47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941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7408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4" name="Picture 3" descr="title_divider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73782"/>
            <a:ext cx="7315200" cy="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8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30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los Exit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863850" y="2247900"/>
            <a:ext cx="34480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Exo 2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Exo 2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Exo 2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Exo 2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Exo 2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xo 2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xo 2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xo 2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Exo 2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 err="1" smtClean="0">
                <a:solidFill>
                  <a:srgbClr val="0077D4"/>
                </a:solidFill>
                <a:cs typeface="Exo 2" charset="0"/>
                <a:hlinkClick r:id="rId3"/>
              </a:rPr>
              <a:t>www.talosintelligence.com</a:t>
            </a:r>
            <a:endParaRPr lang="en-US" dirty="0" smtClean="0">
              <a:solidFill>
                <a:srgbClr val="0077D4"/>
              </a:solidFill>
              <a:cs typeface="Exo 2" charset="0"/>
            </a:endParaRPr>
          </a:p>
          <a:p>
            <a:pPr algn="ctr">
              <a:defRPr/>
            </a:pPr>
            <a:r>
              <a:rPr lang="en-US" dirty="0" smtClean="0">
                <a:solidFill>
                  <a:srgbClr val="E6E7E8"/>
                </a:solidFill>
                <a:latin typeface="Exo 2 Light" charset="0"/>
                <a:cs typeface="Exo 2 Light" charset="0"/>
              </a:rPr>
              <a:t>@r00tbsd</a:t>
            </a:r>
          </a:p>
          <a:p>
            <a:pPr algn="ctr">
              <a:defRPr/>
            </a:pPr>
            <a:r>
              <a:rPr lang="en-US" dirty="0" smtClean="0">
                <a:solidFill>
                  <a:srgbClr val="E6E7E8"/>
                </a:solidFill>
                <a:latin typeface="Exo 2 Light" charset="0"/>
                <a:cs typeface="Exo 2 Light" charset="0"/>
              </a:rPr>
              <a:t>@</a:t>
            </a:r>
            <a:r>
              <a:rPr lang="en-US" dirty="0" err="1" smtClean="0">
                <a:solidFill>
                  <a:srgbClr val="E6E7E8"/>
                </a:solidFill>
                <a:latin typeface="Exo 2 Light" charset="0"/>
                <a:cs typeface="Exo 2 Light" charset="0"/>
              </a:rPr>
              <a:t>SecurityBeard</a:t>
            </a:r>
            <a:endParaRPr lang="en-US" dirty="0" smtClean="0">
              <a:solidFill>
                <a:srgbClr val="E6E7E8"/>
              </a:solidFill>
              <a:latin typeface="Exo 2 Light" charset="0"/>
              <a:cs typeface="Exo 2 Light" charset="0"/>
            </a:endParaRPr>
          </a:p>
          <a:p>
            <a:pPr algn="ctr">
              <a:defRPr/>
            </a:pPr>
            <a:endParaRPr lang="en-US" dirty="0" smtClean="0">
              <a:solidFill>
                <a:srgbClr val="E6E7E8"/>
              </a:solidFill>
              <a:latin typeface="Exo 2 Light" charset="0"/>
              <a:cs typeface="Exo 2 Light" charset="0"/>
            </a:endParaRPr>
          </a:p>
        </p:txBody>
      </p:sp>
      <p:pic>
        <p:nvPicPr>
          <p:cNvPr id="3" name="Picture 4" descr="TalosBrand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0" y="927100"/>
            <a:ext cx="3111500" cy="84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cisco_logo_lightgrey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50" y="4006850"/>
            <a:ext cx="9779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782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los Section 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itle_dividerlin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14700"/>
            <a:ext cx="7772400" cy="3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title_dividerline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16100"/>
            <a:ext cx="7772400" cy="3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4150" y="2020491"/>
            <a:ext cx="8801100" cy="1102519"/>
          </a:xfrm>
        </p:spPr>
        <p:txBody>
          <a:bodyPr/>
          <a:lstStyle>
            <a:lvl1pPr>
              <a:defRPr sz="4000" b="0" i="0">
                <a:latin typeface="Calibri Light"/>
                <a:cs typeface="Calibri Ligh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808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alos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49" y="4632644"/>
            <a:ext cx="273653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3468233"/>
      </p:ext>
    </p:extLst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los Conten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itle_dividerlin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73100"/>
            <a:ext cx="731520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4080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457200" y="704850"/>
            <a:ext cx="8229600" cy="3816350"/>
          </a:xfrm>
        </p:spPr>
        <p:txBody>
          <a:bodyPr/>
          <a:lstStyle>
            <a:lvl1pPr>
              <a:defRPr b="0" i="0">
                <a:latin typeface="Exo 2 Light" charset="0"/>
                <a:ea typeface="Exo 2 Light" charset="0"/>
                <a:cs typeface="Exo 2 Light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377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los Content Slide with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title_dividerlin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73100"/>
            <a:ext cx="7315200" cy="3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4080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782638"/>
            <a:ext cx="8229600" cy="381317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52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83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6" r:id="rId2"/>
    <p:sldLayoutId id="2147483674" r:id="rId3"/>
    <p:sldLayoutId id="2147483675" r:id="rId4"/>
    <p:sldLayoutId id="2147483679" r:id="rId5"/>
    <p:sldLayoutId id="2147483680" r:id="rId6"/>
    <p:sldLayoutId id="2147483681" r:id="rId7"/>
    <p:sldLayoutId id="2147483682" r:id="rId8"/>
    <p:sldLayoutId id="2147483684" r:id="rId9"/>
  </p:sldLayoutIdLst>
  <p:txStyles>
    <p:titleStyle>
      <a:lvl1pPr algn="ctr" defTabSz="457200" rtl="0" eaLnBrk="1" latinLnBrk="0" hangingPunct="1">
        <a:spcBef>
          <a:spcPct val="0"/>
        </a:spcBef>
        <a:buNone/>
        <a:defRPr sz="2800" b="0" i="0" kern="1200" spc="300">
          <a:solidFill>
            <a:srgbClr val="D1D3D4"/>
          </a:solidFill>
          <a:latin typeface="Exo 2"/>
          <a:ea typeface="+mj-ea"/>
          <a:cs typeface="Exo 2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0" i="0" kern="1200" spc="30">
          <a:solidFill>
            <a:srgbClr val="D1D3D4"/>
          </a:solidFill>
          <a:latin typeface="Exo 2 Thin"/>
          <a:ea typeface="+mn-ea"/>
          <a:cs typeface="Exo 2 Thin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 spc="30">
          <a:solidFill>
            <a:srgbClr val="0077D4"/>
          </a:solidFill>
          <a:latin typeface="Exo 2"/>
          <a:ea typeface="+mn-ea"/>
          <a:cs typeface="Exo 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 spc="30">
          <a:solidFill>
            <a:srgbClr val="D1D3D4"/>
          </a:solidFill>
          <a:latin typeface="Exo 2 Thin"/>
          <a:ea typeface="+mn-ea"/>
          <a:cs typeface="Exo 2 Thin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 spc="30">
          <a:solidFill>
            <a:srgbClr val="D1D3D4"/>
          </a:solidFill>
          <a:latin typeface="Exo 2 Thin"/>
          <a:ea typeface="+mn-ea"/>
          <a:cs typeface="Exo 2 Thin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 spc="30">
          <a:solidFill>
            <a:srgbClr val="D1D3D4"/>
          </a:solidFill>
          <a:latin typeface="Exo 2 Thin"/>
          <a:ea typeface="+mn-ea"/>
          <a:cs typeface="Exo 2 Thi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4" Type="http://schemas.openxmlformats.org/officeDocument/2006/relationships/image" Target="../media/image17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.wdp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rascagn@cisco.com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://blog.talosintelligence.com/2017/10/disassembler-and-runtime-analysis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wamercer@cisco.com" TargetMode="External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5" Type="http://schemas.openxmlformats.org/officeDocument/2006/relationships/image" Target="../media/image4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4" Type="http://schemas.openxmlformats.org/officeDocument/2006/relationships/image" Target="../media/image5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tiff"/><Relationship Id="rId5" Type="http://schemas.openxmlformats.org/officeDocument/2006/relationships/image" Target="../media/image64.tiff"/><Relationship Id="rId6" Type="http://schemas.openxmlformats.org/officeDocument/2006/relationships/image" Target="../media/image6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9.tif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t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 txBox="1">
            <a:spLocks/>
          </p:cNvSpPr>
          <p:nvPr/>
        </p:nvSpPr>
        <p:spPr>
          <a:xfrm>
            <a:off x="1069969" y="803198"/>
            <a:ext cx="7004050" cy="90575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 spc="300">
                <a:solidFill>
                  <a:srgbClr val="D1D3D4"/>
                </a:solidFill>
                <a:latin typeface="Exo 2"/>
                <a:ea typeface="+mj-ea"/>
                <a:cs typeface="Exo 2"/>
              </a:defRPr>
            </a:lvl1pPr>
          </a:lstStyle>
          <a:p>
            <a:r>
              <a:rPr lang="en-US" sz="4000" dirty="0" smtClean="0"/>
              <a:t>Surprise Supplies!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467013" y="4449390"/>
            <a:ext cx="6209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D1D3D4"/>
                </a:solidFill>
                <a:latin typeface="Exo 2"/>
                <a:cs typeface="Exo 2"/>
              </a:rPr>
              <a:t>Paul </a:t>
            </a:r>
            <a:r>
              <a:rPr lang="en-US" sz="1600" dirty="0" err="1" smtClean="0">
                <a:solidFill>
                  <a:srgbClr val="D1D3D4"/>
                </a:solidFill>
                <a:latin typeface="Exo 2"/>
                <a:cs typeface="Exo 2"/>
              </a:rPr>
              <a:t>Rascagneres</a:t>
            </a:r>
            <a:r>
              <a:rPr lang="en-US" sz="1600" dirty="0">
                <a:solidFill>
                  <a:srgbClr val="D1D3D4"/>
                </a:solidFill>
                <a:latin typeface="Exo 2"/>
                <a:cs typeface="Exo 2"/>
              </a:rPr>
              <a:t> </a:t>
            </a:r>
            <a:r>
              <a:rPr lang="en-US" sz="1600" dirty="0" smtClean="0">
                <a:solidFill>
                  <a:srgbClr val="D1D3D4"/>
                </a:solidFill>
                <a:latin typeface="Exo 2"/>
                <a:cs typeface="Exo 2"/>
              </a:rPr>
              <a:t>- </a:t>
            </a:r>
            <a:r>
              <a:rPr lang="en-US" sz="1600" dirty="0" smtClean="0">
                <a:solidFill>
                  <a:srgbClr val="D1D3D4"/>
                </a:solidFill>
                <a:latin typeface="Exo 2 Extra Light"/>
                <a:cs typeface="Exo 2 Extra Light"/>
              </a:rPr>
              <a:t>Security Researcher</a:t>
            </a:r>
          </a:p>
          <a:p>
            <a:pPr algn="ctr"/>
            <a:r>
              <a:rPr lang="en-US" sz="1600" dirty="0" smtClean="0">
                <a:solidFill>
                  <a:srgbClr val="D1D3D4"/>
                </a:solidFill>
                <a:latin typeface="Exo 2"/>
                <a:cs typeface="Exo 2"/>
              </a:rPr>
              <a:t>Warren Mercer </a:t>
            </a:r>
            <a:r>
              <a:rPr lang="mr-IN" sz="1600" dirty="0" smtClean="0">
                <a:solidFill>
                  <a:srgbClr val="D1D3D4"/>
                </a:solidFill>
                <a:latin typeface="Exo 2"/>
                <a:cs typeface="Exo 2"/>
              </a:rPr>
              <a:t>–</a:t>
            </a:r>
            <a:r>
              <a:rPr lang="en-US" sz="1600" dirty="0" smtClean="0">
                <a:solidFill>
                  <a:srgbClr val="D1D3D4"/>
                </a:solidFill>
                <a:latin typeface="Exo 2"/>
                <a:cs typeface="Exo 2"/>
              </a:rPr>
              <a:t> </a:t>
            </a:r>
            <a:r>
              <a:rPr lang="en-US" sz="1600" dirty="0" smtClean="0">
                <a:solidFill>
                  <a:srgbClr val="D1D3D4"/>
                </a:solidFill>
                <a:latin typeface="Exo 2 Extra Light"/>
                <a:cs typeface="Exo 2 Extra Light"/>
              </a:rPr>
              <a:t>Security Researcher</a:t>
            </a:r>
            <a:endParaRPr lang="en-US" sz="1600" dirty="0">
              <a:solidFill>
                <a:srgbClr val="D1D3D4"/>
              </a:solidFill>
              <a:latin typeface="Exo 2 Extra Light"/>
              <a:cs typeface="Exo 2 Extr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903" y="1561161"/>
            <a:ext cx="5696185" cy="3193316"/>
          </a:xfrm>
          <a:prstGeom prst="rect">
            <a:avLst/>
          </a:prstGeom>
        </p:spPr>
      </p:pic>
      <p:pic>
        <p:nvPicPr>
          <p:cNvPr id="6" name="Image 4">
            <a:extLst>
              <a:ext uri="{FF2B5EF4-FFF2-40B4-BE49-F238E27FC236}">
                <a16:creationId xmlns:a16="http://schemas.microsoft.com/office/drawing/2014/main" xmlns="" id="{9D2E7B4D-D128-41A2-BCE7-3DB69BE2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770" y="163830"/>
            <a:ext cx="2106449" cy="57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6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What and Where of starting"/>
          <p:cNvSpPr txBox="1">
            <a:spLocks noGrp="1"/>
          </p:cNvSpPr>
          <p:nvPr>
            <p:ph type="title"/>
          </p:nvPr>
        </p:nvSpPr>
        <p:spPr>
          <a:xfrm>
            <a:off x="457200" y="-74080"/>
            <a:ext cx="8229600" cy="857251"/>
          </a:xfrm>
          <a:prstGeom prst="rect">
            <a:avLst/>
          </a:prstGeom>
        </p:spPr>
        <p:txBody>
          <a:bodyPr/>
          <a:lstStyle/>
          <a:p>
            <a:r>
              <a:t>What and Where of starting</a:t>
            </a:r>
          </a:p>
        </p:txBody>
      </p:sp>
      <p:sp>
        <p:nvSpPr>
          <p:cNvPr id="154" name="The information we received…"/>
          <p:cNvSpPr txBox="1">
            <a:spLocks noGrp="1"/>
          </p:cNvSpPr>
          <p:nvPr>
            <p:ph type="body" idx="4294967295"/>
          </p:nvPr>
        </p:nvSpPr>
        <p:spPr>
          <a:xfrm>
            <a:off x="457200" y="704850"/>
            <a:ext cx="8229600" cy="3816350"/>
          </a:xfrm>
          <a:prstGeom prst="rect">
            <a:avLst/>
          </a:prstGeom>
        </p:spPr>
        <p:txBody>
          <a:bodyPr/>
          <a:lstStyle/>
          <a:p>
            <a:pPr marL="339470" indent="-339470" defTabSz="452627">
              <a:defRPr sz="2300" spc="0"/>
            </a:pPr>
            <a:r>
              <a:t>The information we received </a:t>
            </a:r>
            <a:endParaRPr spc="29"/>
          </a:p>
          <a:p>
            <a:pPr marL="792097" lvl="1" indent="-339469" defTabSz="452627">
              <a:buChar char="•"/>
              <a:defRPr sz="2300" spc="0"/>
            </a:pPr>
            <a:r>
              <a:t>Ransomware</a:t>
            </a:r>
            <a:endParaRPr spc="29"/>
          </a:p>
          <a:p>
            <a:pPr marL="792097" lvl="1" indent="-339469" defTabSz="452627">
              <a:buChar char="•"/>
              <a:defRPr sz="2300" spc="0"/>
            </a:pPr>
            <a:r>
              <a:t>It appears to be targeting every org in Ukraine.</a:t>
            </a:r>
            <a:endParaRPr spc="29"/>
          </a:p>
          <a:p>
            <a:pPr marL="792097" lvl="1" indent="-339469" defTabSz="452627">
              <a:buChar char="•"/>
              <a:defRPr sz="2300" spc="0"/>
            </a:pPr>
            <a:r>
              <a:t>Effectiveness compared to a flash flood</a:t>
            </a:r>
            <a:endParaRPr spc="29"/>
          </a:p>
          <a:p>
            <a:pPr marL="792097" lvl="1" indent="-339469" defTabSz="452627">
              <a:buChar char="•"/>
              <a:defRPr sz="2300" spc="0"/>
            </a:pPr>
            <a:r>
              <a:t>Infection and delivery vector unknown. </a:t>
            </a:r>
          </a:p>
        </p:txBody>
      </p:sp>
    </p:spTree>
    <p:extLst>
      <p:ext uri="{BB962C8B-B14F-4D97-AF65-F5344CB8AC3E}">
        <p14:creationId xmlns:p14="http://schemas.microsoft.com/office/powerpoint/2010/main" val="196160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Me-Doc"/>
          <p:cNvSpPr txBox="1">
            <a:spLocks noGrp="1"/>
          </p:cNvSpPr>
          <p:nvPr>
            <p:ph type="title"/>
          </p:nvPr>
        </p:nvSpPr>
        <p:spPr>
          <a:xfrm>
            <a:off x="457200" y="-74080"/>
            <a:ext cx="8229600" cy="85725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What is </a:t>
            </a:r>
            <a:r>
              <a:rPr dirty="0" smtClean="0"/>
              <a:t>M.E</a:t>
            </a:r>
            <a:r>
              <a:rPr dirty="0"/>
              <a:t>. </a:t>
            </a:r>
            <a:r>
              <a:rPr dirty="0" smtClean="0"/>
              <a:t>Doc</a:t>
            </a:r>
            <a:r>
              <a:rPr lang="en-US" dirty="0" smtClean="0"/>
              <a:t>?</a:t>
            </a:r>
            <a:endParaRPr dirty="0"/>
          </a:p>
        </p:txBody>
      </p:sp>
      <p:sp>
        <p:nvSpPr>
          <p:cNvPr id="182" name="Windows .Net app used for tax processing.…"/>
          <p:cNvSpPr txBox="1">
            <a:spLocks noGrp="1"/>
          </p:cNvSpPr>
          <p:nvPr>
            <p:ph type="body" idx="4294967295"/>
          </p:nvPr>
        </p:nvSpPr>
        <p:spPr>
          <a:xfrm>
            <a:off x="457200" y="704850"/>
            <a:ext cx="8229600" cy="3816350"/>
          </a:xfrm>
          <a:prstGeom prst="rect">
            <a:avLst/>
          </a:prstGeom>
        </p:spPr>
        <p:txBody>
          <a:bodyPr/>
          <a:lstStyle/>
          <a:p>
            <a:pPr>
              <a:defRPr spc="0"/>
            </a:pPr>
            <a:r>
              <a:rPr dirty="0">
                <a:latin typeface="Exo 2"/>
                <a:cs typeface="Exo 2"/>
              </a:rPr>
              <a:t>Windows .Net app used for tax processing</a:t>
            </a:r>
            <a:r>
              <a:rPr dirty="0" smtClean="0">
                <a:latin typeface="Exo 2"/>
                <a:cs typeface="Exo 2"/>
              </a:rPr>
              <a:t>.</a:t>
            </a:r>
            <a:endParaRPr lang="en-US" dirty="0" smtClean="0">
              <a:latin typeface="Exo 2"/>
              <a:cs typeface="Exo 2"/>
            </a:endParaRPr>
          </a:p>
          <a:p>
            <a:pPr>
              <a:defRPr spc="0"/>
            </a:pPr>
            <a:endParaRPr dirty="0">
              <a:latin typeface="Exo 2"/>
              <a:cs typeface="Exo 2"/>
            </a:endParaRPr>
          </a:p>
          <a:p>
            <a:pPr>
              <a:defRPr spc="0"/>
            </a:pPr>
            <a:r>
              <a:rPr dirty="0">
                <a:latin typeface="Exo 2"/>
                <a:cs typeface="Exo 2"/>
              </a:rPr>
              <a:t>Auto Update </a:t>
            </a:r>
            <a:r>
              <a:rPr lang="en-US" dirty="0" smtClean="0">
                <a:latin typeface="Exo 2"/>
                <a:cs typeface="Exo 2"/>
              </a:rPr>
              <a:t>functionality within app.</a:t>
            </a:r>
          </a:p>
          <a:p>
            <a:pPr>
              <a:defRPr spc="0"/>
            </a:pPr>
            <a:endParaRPr lang="en-US" dirty="0">
              <a:latin typeface="Exo 2"/>
              <a:cs typeface="Exo 2"/>
            </a:endParaRPr>
          </a:p>
          <a:p>
            <a:pPr>
              <a:defRPr spc="0"/>
            </a:pPr>
            <a:r>
              <a:rPr lang="en-US" dirty="0" smtClean="0">
                <a:latin typeface="Exo 2"/>
                <a:cs typeface="Exo 2"/>
              </a:rPr>
              <a:t>Used in various large companies throughout the world.</a:t>
            </a:r>
          </a:p>
          <a:p>
            <a:pPr>
              <a:defRPr spc="0"/>
            </a:pPr>
            <a:endParaRPr lang="en-US" dirty="0">
              <a:latin typeface="Exo 2"/>
              <a:cs typeface="Exo 2"/>
            </a:endParaRPr>
          </a:p>
          <a:p>
            <a:pPr>
              <a:defRPr spc="0"/>
            </a:pPr>
            <a:r>
              <a:rPr lang="en-US" dirty="0" smtClean="0">
                <a:latin typeface="Exo 2"/>
                <a:cs typeface="Exo 2"/>
              </a:rPr>
              <a:t>Has now become the most </a:t>
            </a:r>
            <a:r>
              <a:rPr lang="en-US" b="1" dirty="0" smtClean="0">
                <a:latin typeface="Exo 2"/>
                <a:cs typeface="Exo 2"/>
              </a:rPr>
              <a:t>famous</a:t>
            </a:r>
            <a:r>
              <a:rPr lang="en-US" dirty="0" smtClean="0">
                <a:latin typeface="Exo 2"/>
                <a:cs typeface="Exo 2"/>
              </a:rPr>
              <a:t> company in Ukraine </a:t>
            </a:r>
            <a:r>
              <a:rPr lang="en-US" dirty="0" smtClean="0">
                <a:latin typeface="Exo 2"/>
                <a:cs typeface="Exo 2"/>
                <a:sym typeface="Wingdings"/>
              </a:rPr>
              <a:t></a:t>
            </a:r>
            <a:endParaRPr dirty="0">
              <a:latin typeface="Exo 2"/>
              <a:cs typeface="Exo 2"/>
            </a:endParaRPr>
          </a:p>
        </p:txBody>
      </p:sp>
      <p:pic>
        <p:nvPicPr>
          <p:cNvPr id="2" name="Picture 1" descr="DDWTj2HXgAUIIe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0" y="368300"/>
            <a:ext cx="21971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4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How much communication did we do?"/>
          <p:cNvSpPr txBox="1">
            <a:spLocks noGrp="1"/>
          </p:cNvSpPr>
          <p:nvPr>
            <p:ph type="title"/>
          </p:nvPr>
        </p:nvSpPr>
        <p:spPr>
          <a:xfrm>
            <a:off x="457200" y="-74080"/>
            <a:ext cx="8229600" cy="857251"/>
          </a:xfrm>
          <a:prstGeom prst="rect">
            <a:avLst/>
          </a:prstGeom>
        </p:spPr>
        <p:txBody>
          <a:bodyPr/>
          <a:lstStyle/>
          <a:p>
            <a:r>
              <a:t>How much communication did we do?</a:t>
            </a:r>
          </a:p>
        </p:txBody>
      </p:sp>
      <p:pic>
        <p:nvPicPr>
          <p:cNvPr id="187" name="att.png" descr="at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4447" y="1328756"/>
            <a:ext cx="7695108" cy="24859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259289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M.E. Doc Timeline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059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traight Connector 127"/>
          <p:cNvCxnSpPr/>
          <p:nvPr/>
        </p:nvCxnSpPr>
        <p:spPr>
          <a:xfrm flipV="1">
            <a:off x="588785" y="4294406"/>
            <a:ext cx="8367441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88785" y="4264854"/>
            <a:ext cx="8367441" cy="8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587977" y="4325600"/>
            <a:ext cx="8368249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M.E.Doc</a:t>
            </a:r>
            <a:r>
              <a:rPr lang="en-US" dirty="0"/>
              <a:t> </a:t>
            </a:r>
            <a:r>
              <a:rPr lang="en-US" dirty="0" smtClean="0"/>
              <a:t>Timeline</a:t>
            </a:r>
            <a:endParaRPr lang="en-US" dirty="0"/>
          </a:p>
        </p:txBody>
      </p:sp>
      <p:pic>
        <p:nvPicPr>
          <p:cNvPr id="134" name="Picture 133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8753" y="182106"/>
            <a:ext cx="1767473" cy="7801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" name="Group 146"/>
          <p:cNvGrpSpPr/>
          <p:nvPr/>
        </p:nvGrpSpPr>
        <p:grpSpPr>
          <a:xfrm>
            <a:off x="2673511" y="1332537"/>
            <a:ext cx="146789" cy="2998706"/>
            <a:chOff x="550420" y="1196206"/>
            <a:chExt cx="146789" cy="2998706"/>
          </a:xfrm>
        </p:grpSpPr>
        <p:sp>
          <p:nvSpPr>
            <p:cNvPr id="148" name="Oval 147"/>
            <p:cNvSpPr/>
            <p:nvPr/>
          </p:nvSpPr>
          <p:spPr>
            <a:xfrm>
              <a:off x="550420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>
              <a:stCxn id="150" idx="4"/>
              <a:endCxn id="151" idx="0"/>
            </p:cNvCxnSpPr>
            <p:nvPr/>
          </p:nvCxnSpPr>
          <p:spPr>
            <a:xfrm flipH="1" flipV="1">
              <a:off x="621845" y="1196206"/>
              <a:ext cx="1969" cy="296034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88785" y="4086488"/>
              <a:ext cx="70058" cy="700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556297" y="1196206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2" name="Text Placeholder 1"/>
          <p:cNvSpPr txBox="1">
            <a:spLocks/>
          </p:cNvSpPr>
          <p:nvPr/>
        </p:nvSpPr>
        <p:spPr>
          <a:xfrm>
            <a:off x="2790686" y="1259440"/>
            <a:ext cx="2932449" cy="483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EFF"/>
                </a:solidFill>
              </a:rPr>
              <a:t>April 14, 2017</a:t>
            </a:r>
            <a:endParaRPr lang="en-US" sz="800" dirty="0">
              <a:solidFill>
                <a:srgbClr val="FFFEFF"/>
              </a:solidFill>
              <a:latin typeface="Calibri Light"/>
              <a:cs typeface="Calibri Light"/>
            </a:endParaRP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01.175-10.01.176 version of </a:t>
            </a:r>
            <a:r>
              <a:rPr lang="en-US" sz="800" dirty="0" err="1">
                <a:solidFill>
                  <a:srgbClr val="FFFEFF"/>
                </a:solidFill>
                <a:latin typeface="Calibri Light"/>
                <a:cs typeface="Calibri Light"/>
              </a:rPr>
              <a:t>MeDoc</a:t>
            </a:r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 is released with a backdoor.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3312165" y="2223866"/>
            <a:ext cx="146789" cy="2107377"/>
            <a:chOff x="1617015" y="2087535"/>
            <a:chExt cx="146789" cy="2107377"/>
          </a:xfrm>
        </p:grpSpPr>
        <p:sp>
          <p:nvSpPr>
            <p:cNvPr id="154" name="Oval 153"/>
            <p:cNvSpPr/>
            <p:nvPr/>
          </p:nvSpPr>
          <p:spPr>
            <a:xfrm>
              <a:off x="1617015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/>
            <p:cNvCxnSpPr>
              <a:stCxn id="156" idx="0"/>
              <a:endCxn id="157" idx="0"/>
            </p:cNvCxnSpPr>
            <p:nvPr/>
          </p:nvCxnSpPr>
          <p:spPr>
            <a:xfrm flipH="1" flipV="1">
              <a:off x="1688440" y="2087535"/>
              <a:ext cx="1969" cy="1998953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1655380" y="4086488"/>
              <a:ext cx="70058" cy="700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1622892" y="2087535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8" name="Text Placeholder 1"/>
          <p:cNvSpPr txBox="1">
            <a:spLocks/>
          </p:cNvSpPr>
          <p:nvPr/>
        </p:nvSpPr>
        <p:spPr>
          <a:xfrm>
            <a:off x="3429341" y="2135446"/>
            <a:ext cx="1253635" cy="773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EFF"/>
                </a:solidFill>
              </a:rPr>
              <a:t>May 15, 2017</a:t>
            </a:r>
            <a:endParaRPr lang="en-US" sz="800" dirty="0">
              <a:solidFill>
                <a:srgbClr val="FFFEFF"/>
              </a:solidFill>
              <a:latin typeface="Calibri Light"/>
              <a:cs typeface="Calibri Light"/>
            </a:endParaRP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01.180-10.01.181 version of </a:t>
            </a:r>
            <a:r>
              <a:rPr lang="en-US" sz="800" dirty="0" err="1">
                <a:solidFill>
                  <a:srgbClr val="FFFEFF"/>
                </a:solidFill>
                <a:latin typeface="Calibri Light"/>
                <a:cs typeface="Calibri Light"/>
              </a:rPr>
              <a:t>MeDoc</a:t>
            </a:r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 is released</a:t>
            </a:r>
            <a:b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</a:br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with a backdoor.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4053332" y="3170945"/>
            <a:ext cx="146789" cy="1160298"/>
            <a:chOff x="2812855" y="3034614"/>
            <a:chExt cx="146789" cy="1160298"/>
          </a:xfrm>
        </p:grpSpPr>
        <p:sp>
          <p:nvSpPr>
            <p:cNvPr id="160" name="Oval 159"/>
            <p:cNvSpPr/>
            <p:nvPr/>
          </p:nvSpPr>
          <p:spPr>
            <a:xfrm>
              <a:off x="2812855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Connector 160"/>
            <p:cNvCxnSpPr>
              <a:stCxn id="162" idx="0"/>
              <a:endCxn id="163" idx="0"/>
            </p:cNvCxnSpPr>
            <p:nvPr/>
          </p:nvCxnSpPr>
          <p:spPr>
            <a:xfrm flipH="1" flipV="1">
              <a:off x="2884280" y="3034614"/>
              <a:ext cx="1969" cy="1051874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2851220" y="4086488"/>
              <a:ext cx="70058" cy="700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2818732" y="3034614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4" name="Text Placeholder 1"/>
          <p:cNvSpPr txBox="1">
            <a:spLocks/>
          </p:cNvSpPr>
          <p:nvPr/>
        </p:nvSpPr>
        <p:spPr>
          <a:xfrm>
            <a:off x="4198187" y="3090755"/>
            <a:ext cx="1254035" cy="11719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EFF"/>
                </a:solidFill>
              </a:rPr>
              <a:t>June 22, 2017</a:t>
            </a: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01.188-10.01.189 version of </a:t>
            </a:r>
            <a:r>
              <a:rPr lang="en-US" sz="800" dirty="0" err="1">
                <a:solidFill>
                  <a:srgbClr val="FFFEFF"/>
                </a:solidFill>
                <a:latin typeface="Calibri Light"/>
                <a:cs typeface="Calibri Light"/>
              </a:rPr>
              <a:t>MeDoc</a:t>
            </a:r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 is released with a backdoor</a:t>
            </a:r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74" y="1835667"/>
            <a:ext cx="1199680" cy="1124272"/>
          </a:xfrm>
          <a:prstGeom prst="rect">
            <a:avLst/>
          </a:prstGeom>
        </p:spPr>
      </p:pic>
      <p:sp>
        <p:nvSpPr>
          <p:cNvPr id="73" name="Slide Number Placeholder 1">
            <a:extLst>
              <a:ext uri="{FF2B5EF4-FFF2-40B4-BE49-F238E27FC236}">
                <a16:creationId xmlns="" xmlns:a16="http://schemas.microsoft.com/office/drawing/2014/main" id="{D0885D6D-E3E1-4526-B304-980A671AF554}"/>
              </a:ext>
            </a:extLst>
          </p:cNvPr>
          <p:cNvSpPr txBox="1">
            <a:spLocks/>
          </p:cNvSpPr>
          <p:nvPr/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600" kern="1200" smtClean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411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158" grpId="0"/>
      <p:bldP spid="1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Someone say Backdoor?</a:t>
            </a:r>
            <a:endParaRPr lang="en-US" dirty="0"/>
          </a:p>
        </p:txBody>
      </p:sp>
      <p:sp>
        <p:nvSpPr>
          <p:cNvPr id="73" name="Slide Number Placeholder 1">
            <a:extLst>
              <a:ext uri="{FF2B5EF4-FFF2-40B4-BE49-F238E27FC236}">
                <a16:creationId xmlns="" xmlns:a16="http://schemas.microsoft.com/office/drawing/2014/main" id="{D0885D6D-E3E1-4526-B304-980A671AF554}"/>
              </a:ext>
            </a:extLst>
          </p:cNvPr>
          <p:cNvSpPr txBox="1">
            <a:spLocks/>
          </p:cNvSpPr>
          <p:nvPr/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600" kern="1200" smtClean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27" name="Picture 26" descr="zeb0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983634"/>
            <a:ext cx="6223000" cy="368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17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/>
          </p:cNvSpPr>
          <p:nvPr/>
        </p:nvSpPr>
        <p:spPr>
          <a:xfrm>
            <a:off x="457200" y="0"/>
            <a:ext cx="8229600" cy="78317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 spc="300">
                <a:solidFill>
                  <a:srgbClr val="D1D3D4"/>
                </a:solidFill>
                <a:latin typeface="Exo 2"/>
                <a:ea typeface="+mj-ea"/>
                <a:cs typeface="Exo 2"/>
              </a:defRPr>
            </a:lvl1pPr>
          </a:lstStyle>
          <a:p>
            <a:r>
              <a:rPr lang="en-US" dirty="0" smtClean="0"/>
              <a:t>The Backdoor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1285"/>
            <a:ext cx="4745572" cy="46122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5811" y="783170"/>
            <a:ext cx="430117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</a:rPr>
              <a:t>Contacts </a:t>
            </a:r>
            <a:r>
              <a:rPr lang="en-US" dirty="0" smtClean="0">
                <a:solidFill>
                  <a:schemeClr val="bg2"/>
                </a:solidFill>
              </a:rPr>
              <a:t>‘</a:t>
            </a:r>
            <a:r>
              <a:rPr lang="en-US" dirty="0" err="1" smtClean="0">
                <a:solidFill>
                  <a:schemeClr val="bg2"/>
                </a:solidFill>
              </a:rPr>
              <a:t>upd.me</a:t>
            </a:r>
            <a:r>
              <a:rPr lang="en-US" dirty="0" err="1" smtClean="0">
                <a:solidFill>
                  <a:schemeClr val="bg2"/>
                </a:solidFill>
              </a:rPr>
              <a:t>-</a:t>
            </a:r>
            <a:r>
              <a:rPr lang="en-US" dirty="0" err="1" smtClean="0">
                <a:solidFill>
                  <a:schemeClr val="bg2"/>
                </a:solidFill>
              </a:rPr>
              <a:t>doc.com.ua</a:t>
            </a:r>
            <a:r>
              <a:rPr lang="en-US" dirty="0" smtClean="0">
                <a:solidFill>
                  <a:schemeClr val="bg2"/>
                </a:solidFill>
              </a:rPr>
              <a:t>’ </a:t>
            </a:r>
            <a:r>
              <a:rPr lang="en-US" dirty="0" smtClean="0">
                <a:solidFill>
                  <a:schemeClr val="bg2"/>
                </a:solidFill>
              </a:rPr>
              <a:t>every 2 mins</a:t>
            </a: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</a:rPr>
              <a:t>Retrieve </a:t>
            </a:r>
            <a:r>
              <a:rPr lang="en-US" dirty="0" smtClean="0">
                <a:solidFill>
                  <a:schemeClr val="bg2"/>
                </a:solidFill>
              </a:rPr>
              <a:t>email data from local me-doc</a:t>
            </a: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bg2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</a:rPr>
              <a:t>Wait </a:t>
            </a:r>
            <a:r>
              <a:rPr lang="en-US" dirty="0" smtClean="0">
                <a:solidFill>
                  <a:schemeClr val="bg2"/>
                </a:solidFill>
              </a:rPr>
              <a:t>for &amp; execute commands</a:t>
            </a:r>
          </a:p>
          <a:p>
            <a:pPr>
              <a:lnSpc>
                <a:spcPct val="150000"/>
              </a:lnSpc>
            </a:pP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These commands almost certainly used to 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distribute </a:t>
            </a:r>
            <a:r>
              <a:rPr lang="en-US" dirty="0" err="1" smtClean="0">
                <a:solidFill>
                  <a:schemeClr val="bg2"/>
                </a:solidFill>
              </a:rPr>
              <a:t>Nyetya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666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/>
          </p:cNvSpPr>
          <p:nvPr/>
        </p:nvSpPr>
        <p:spPr>
          <a:xfrm>
            <a:off x="457200" y="0"/>
            <a:ext cx="8229600" cy="78317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 spc="300">
                <a:solidFill>
                  <a:srgbClr val="D1D3D4"/>
                </a:solidFill>
                <a:latin typeface="Exo 2"/>
                <a:ea typeface="+mj-ea"/>
                <a:cs typeface="Exo 2"/>
              </a:defRPr>
            </a:lvl1pPr>
          </a:lstStyle>
          <a:p>
            <a:r>
              <a:rPr lang="en-US" dirty="0" smtClean="0"/>
              <a:t>The Backdoor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78780" y="391585"/>
            <a:ext cx="47864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bg2"/>
                </a:solidFill>
              </a:rPr>
              <a:t>Steal SMTP credentials and store </a:t>
            </a:r>
            <a:r>
              <a:rPr lang="en-US" smtClean="0">
                <a:solidFill>
                  <a:schemeClr val="bg2"/>
                </a:solidFill>
              </a:rPr>
              <a:t>them in registry</a:t>
            </a:r>
            <a:endParaRPr lang="en-US" dirty="0" smtClean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4926"/>
            <a:ext cx="9144000" cy="444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7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/>
          </p:cNvSpPr>
          <p:nvPr/>
        </p:nvSpPr>
        <p:spPr>
          <a:xfrm>
            <a:off x="457200" y="0"/>
            <a:ext cx="8229600" cy="78317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 spc="300">
                <a:solidFill>
                  <a:srgbClr val="D1D3D4"/>
                </a:solidFill>
                <a:latin typeface="Exo 2"/>
                <a:ea typeface="+mj-ea"/>
                <a:cs typeface="Exo 2"/>
              </a:defRPr>
            </a:lvl1pPr>
          </a:lstStyle>
          <a:p>
            <a:r>
              <a:rPr lang="en-US" dirty="0" smtClean="0"/>
              <a:t>The Backdoor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07" y="520157"/>
            <a:ext cx="6868786" cy="462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0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214"/>
          <p:cNvSpPr/>
          <p:nvPr/>
        </p:nvSpPr>
        <p:spPr>
          <a:xfrm>
            <a:off x="3908453" y="1149069"/>
            <a:ext cx="5047773" cy="3388748"/>
          </a:xfrm>
          <a:prstGeom prst="rect">
            <a:avLst/>
          </a:prstGeom>
          <a:solidFill>
            <a:schemeClr val="bg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588785" y="4294406"/>
            <a:ext cx="8367441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88785" y="4264854"/>
            <a:ext cx="8367441" cy="8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587977" y="4325600"/>
            <a:ext cx="8368249" cy="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M.E.Doc</a:t>
            </a:r>
            <a:r>
              <a:rPr lang="en-US" dirty="0"/>
              <a:t> </a:t>
            </a:r>
            <a:r>
              <a:rPr lang="en-US" dirty="0" smtClean="0"/>
              <a:t>Timeline</a:t>
            </a:r>
            <a:endParaRPr lang="en-US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4108076" y="1375379"/>
            <a:ext cx="146789" cy="2998706"/>
            <a:chOff x="550420" y="1196206"/>
            <a:chExt cx="146789" cy="2998706"/>
          </a:xfrm>
        </p:grpSpPr>
        <p:sp>
          <p:nvSpPr>
            <p:cNvPr id="13" name="Oval 12"/>
            <p:cNvSpPr/>
            <p:nvPr/>
          </p:nvSpPr>
          <p:spPr>
            <a:xfrm>
              <a:off x="550420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>
              <a:stCxn id="14" idx="4"/>
              <a:endCxn id="61" idx="0"/>
            </p:cNvCxnSpPr>
            <p:nvPr/>
          </p:nvCxnSpPr>
          <p:spPr>
            <a:xfrm flipH="1" flipV="1">
              <a:off x="621845" y="1196206"/>
              <a:ext cx="1969" cy="296034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588785" y="4086488"/>
              <a:ext cx="70058" cy="70058"/>
            </a:xfrm>
            <a:prstGeom prst="ellipse">
              <a:avLst/>
            </a:prstGeom>
            <a:solidFill>
              <a:srgbClr val="EA70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556297" y="1196206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 Placeholder 1"/>
          <p:cNvSpPr txBox="1">
            <a:spLocks/>
          </p:cNvSpPr>
          <p:nvPr/>
        </p:nvSpPr>
        <p:spPr>
          <a:xfrm>
            <a:off x="4225253" y="1302282"/>
            <a:ext cx="1307996" cy="99738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EFF"/>
                </a:solidFill>
              </a:rPr>
              <a:t>June 27, 2017</a:t>
            </a:r>
            <a:endParaRPr lang="pt-BR" dirty="0">
              <a:solidFill>
                <a:schemeClr val="accent3"/>
              </a:solidFill>
            </a:endParaRPr>
          </a:p>
          <a:p>
            <a:r>
              <a:rPr lang="pt-BR" sz="1200" dirty="0">
                <a:solidFill>
                  <a:schemeClr val="accent3"/>
                </a:solidFill>
              </a:rPr>
              <a:t>8:59:14 UTC</a:t>
            </a:r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Malicious actor used stolen credentials and “</a:t>
            </a:r>
            <a:r>
              <a:rPr lang="en-US" sz="800" dirty="0" err="1">
                <a:solidFill>
                  <a:srgbClr val="FFFEFF"/>
                </a:solidFill>
                <a:latin typeface="Calibri Light"/>
                <a:cs typeface="Calibri Light"/>
              </a:rPr>
              <a:t>su</a:t>
            </a:r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” to obtain root privileges on the update server.</a:t>
            </a:r>
          </a:p>
        </p:txBody>
      </p:sp>
      <p:grpSp>
        <p:nvGrpSpPr>
          <p:cNvPr id="142" name="Group 141"/>
          <p:cNvGrpSpPr/>
          <p:nvPr/>
        </p:nvGrpSpPr>
        <p:grpSpPr>
          <a:xfrm>
            <a:off x="4697217" y="2619117"/>
            <a:ext cx="146789" cy="1754968"/>
            <a:chOff x="1617015" y="2439944"/>
            <a:chExt cx="146789" cy="1754968"/>
          </a:xfrm>
        </p:grpSpPr>
        <p:sp>
          <p:nvSpPr>
            <p:cNvPr id="66" name="Oval 65"/>
            <p:cNvSpPr/>
            <p:nvPr/>
          </p:nvSpPr>
          <p:spPr>
            <a:xfrm>
              <a:off x="1617015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/>
            <p:cNvCxnSpPr>
              <a:stCxn id="67" idx="0"/>
              <a:endCxn id="69" idx="0"/>
            </p:cNvCxnSpPr>
            <p:nvPr/>
          </p:nvCxnSpPr>
          <p:spPr>
            <a:xfrm flipH="1" flipV="1">
              <a:off x="1688440" y="2439944"/>
              <a:ext cx="1969" cy="1646544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1655380" y="4086488"/>
              <a:ext cx="70058" cy="70058"/>
            </a:xfrm>
            <a:prstGeom prst="ellipse">
              <a:avLst/>
            </a:prstGeom>
            <a:solidFill>
              <a:srgbClr val="EA70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1622892" y="2439944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0" name="Text Placeholder 1"/>
          <p:cNvSpPr txBox="1">
            <a:spLocks/>
          </p:cNvSpPr>
          <p:nvPr/>
        </p:nvSpPr>
        <p:spPr>
          <a:xfrm>
            <a:off x="4814394" y="2538720"/>
            <a:ext cx="1416971" cy="773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3"/>
                </a:solidFill>
              </a:rPr>
              <a:t>Between 9:11:59 UTC </a:t>
            </a:r>
            <a:br>
              <a:rPr lang="en-US" sz="1100" dirty="0">
                <a:solidFill>
                  <a:schemeClr val="accent3"/>
                </a:solidFill>
              </a:rPr>
            </a:br>
            <a:r>
              <a:rPr lang="en-US" sz="1100" dirty="0">
                <a:solidFill>
                  <a:schemeClr val="accent3"/>
                </a:solidFill>
              </a:rPr>
              <a:t>and 9:14:58 UTC</a:t>
            </a:r>
            <a:endParaRPr lang="en-US" sz="1100" dirty="0">
              <a:solidFill>
                <a:srgbClr val="FFFEFF"/>
              </a:solidFill>
              <a:latin typeface="Calibri Light"/>
              <a:cs typeface="Calibri Light"/>
            </a:endParaRP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The actor modifies the web server configuration to proxy to an OVH server.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5163802" y="3568903"/>
            <a:ext cx="146789" cy="805182"/>
            <a:chOff x="2812855" y="3389730"/>
            <a:chExt cx="146789" cy="805182"/>
          </a:xfrm>
        </p:grpSpPr>
        <p:sp>
          <p:nvSpPr>
            <p:cNvPr id="75" name="Oval 74"/>
            <p:cNvSpPr/>
            <p:nvPr/>
          </p:nvSpPr>
          <p:spPr>
            <a:xfrm>
              <a:off x="2812855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>
              <a:stCxn id="76" idx="0"/>
              <a:endCxn id="77" idx="0"/>
            </p:cNvCxnSpPr>
            <p:nvPr/>
          </p:nvCxnSpPr>
          <p:spPr>
            <a:xfrm flipH="1" flipV="1">
              <a:off x="2884280" y="3389730"/>
              <a:ext cx="1969" cy="696758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2851220" y="4086488"/>
              <a:ext cx="70058" cy="70058"/>
            </a:xfrm>
            <a:prstGeom prst="ellipse">
              <a:avLst/>
            </a:prstGeom>
            <a:solidFill>
              <a:srgbClr val="EA70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2818732" y="3389730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8" name="Text Placeholder 1"/>
          <p:cNvSpPr txBox="1">
            <a:spLocks/>
          </p:cNvSpPr>
          <p:nvPr/>
        </p:nvSpPr>
        <p:spPr>
          <a:xfrm>
            <a:off x="5308656" y="3503520"/>
            <a:ext cx="922709" cy="7488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100" dirty="0">
                <a:solidFill>
                  <a:schemeClr val="accent3"/>
                </a:solidFill>
              </a:rPr>
              <a:t>9:14:58 UTC</a:t>
            </a:r>
            <a:endParaRPr lang="en-US" sz="1100" dirty="0">
              <a:solidFill>
                <a:schemeClr val="accent3"/>
              </a:solidFill>
              <a:latin typeface="Calibri Light"/>
              <a:cs typeface="Calibri Light"/>
            </a:endParaRP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Logs confirm </a:t>
            </a:r>
            <a:r>
              <a:rPr lang="en-US" sz="800" dirty="0" err="1">
                <a:solidFill>
                  <a:srgbClr val="FFFEFF"/>
                </a:solidFill>
                <a:latin typeface="Calibri Light"/>
                <a:cs typeface="Calibri Light"/>
              </a:rPr>
              <a:t>proxied</a:t>
            </a:r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 traffic </a:t>
            </a:r>
            <a:b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</a:br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to OVH.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6270103" y="1375379"/>
            <a:ext cx="146789" cy="2998706"/>
            <a:chOff x="4026120" y="1196206"/>
            <a:chExt cx="146789" cy="2998706"/>
          </a:xfrm>
        </p:grpSpPr>
        <p:sp>
          <p:nvSpPr>
            <p:cNvPr id="84" name="Oval 83"/>
            <p:cNvSpPr/>
            <p:nvPr/>
          </p:nvSpPr>
          <p:spPr>
            <a:xfrm>
              <a:off x="4026120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stCxn id="86" idx="0"/>
              <a:endCxn id="87" idx="0"/>
            </p:cNvCxnSpPr>
            <p:nvPr/>
          </p:nvCxnSpPr>
          <p:spPr>
            <a:xfrm flipH="1" flipV="1">
              <a:off x="4097545" y="1196206"/>
              <a:ext cx="1969" cy="2890282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4064485" y="4086488"/>
              <a:ext cx="70058" cy="70058"/>
            </a:xfrm>
            <a:prstGeom prst="ellipse">
              <a:avLst/>
            </a:prstGeom>
            <a:solidFill>
              <a:srgbClr val="EA70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4031997" y="1196206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8" name="Text Placeholder 1"/>
          <p:cNvSpPr txBox="1">
            <a:spLocks/>
          </p:cNvSpPr>
          <p:nvPr/>
        </p:nvSpPr>
        <p:spPr>
          <a:xfrm>
            <a:off x="6387281" y="1302282"/>
            <a:ext cx="2523486" cy="7800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100" dirty="0">
                <a:solidFill>
                  <a:schemeClr val="accent3"/>
                </a:solidFill>
              </a:rPr>
              <a:t>12:31:12 UTC</a:t>
            </a:r>
            <a:endParaRPr lang="en-US" sz="800" dirty="0">
              <a:solidFill>
                <a:srgbClr val="FFFEFF"/>
              </a:solidFill>
              <a:latin typeface="Calibri Light"/>
              <a:cs typeface="Calibri Light"/>
            </a:endParaRP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The last confirmed proxy connection to OVH is observed. This marks the end of the active infection period.</a:t>
            </a:r>
          </a:p>
        </p:txBody>
      </p:sp>
      <p:grpSp>
        <p:nvGrpSpPr>
          <p:cNvPr id="139" name="Group 138"/>
          <p:cNvGrpSpPr/>
          <p:nvPr/>
        </p:nvGrpSpPr>
        <p:grpSpPr>
          <a:xfrm>
            <a:off x="6484882" y="2082320"/>
            <a:ext cx="146789" cy="2291765"/>
            <a:chOff x="5233202" y="1903147"/>
            <a:chExt cx="146789" cy="2291765"/>
          </a:xfrm>
        </p:grpSpPr>
        <p:sp>
          <p:nvSpPr>
            <p:cNvPr id="90" name="Oval 89"/>
            <p:cNvSpPr/>
            <p:nvPr/>
          </p:nvSpPr>
          <p:spPr>
            <a:xfrm>
              <a:off x="5233202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5239079" y="1903147"/>
              <a:ext cx="131095" cy="2253399"/>
              <a:chOff x="5239079" y="1903147"/>
              <a:chExt cx="131095" cy="2253399"/>
            </a:xfrm>
          </p:grpSpPr>
          <p:cxnSp>
            <p:nvCxnSpPr>
              <p:cNvPr id="91" name="Straight Connector 90"/>
              <p:cNvCxnSpPr>
                <a:stCxn id="92" idx="0"/>
                <a:endCxn id="93" idx="0"/>
              </p:cNvCxnSpPr>
              <p:nvPr/>
            </p:nvCxnSpPr>
            <p:spPr>
              <a:xfrm flipH="1" flipV="1">
                <a:off x="5304627" y="1903147"/>
                <a:ext cx="1969" cy="2183341"/>
              </a:xfrm>
              <a:prstGeom prst="line">
                <a:avLst/>
              </a:prstGeom>
              <a:ln w="12700" cmpd="sng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Oval 91"/>
              <p:cNvSpPr/>
              <p:nvPr/>
            </p:nvSpPr>
            <p:spPr>
              <a:xfrm>
                <a:off x="5271567" y="4086488"/>
                <a:ext cx="70058" cy="70058"/>
              </a:xfrm>
              <a:prstGeom prst="ellipse">
                <a:avLst/>
              </a:prstGeom>
              <a:solidFill>
                <a:srgbClr val="EA702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5239079" y="1903147"/>
                <a:ext cx="131095" cy="131095"/>
              </a:xfrm>
              <a:prstGeom prst="ellipse">
                <a:avLst/>
              </a:prstGeom>
              <a:solidFill>
                <a:srgbClr val="FFFE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1"/>
          <p:cNvSpPr txBox="1">
            <a:spLocks/>
          </p:cNvSpPr>
          <p:nvPr/>
        </p:nvSpPr>
        <p:spPr>
          <a:xfrm>
            <a:off x="6602058" y="2005184"/>
            <a:ext cx="1336936" cy="679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100" dirty="0">
                <a:solidFill>
                  <a:schemeClr val="accent3"/>
                </a:solidFill>
              </a:rPr>
              <a:t>12:33:00 UTC</a:t>
            </a:r>
            <a:endParaRPr lang="en-US" sz="800" dirty="0">
              <a:solidFill>
                <a:srgbClr val="FFFEFF"/>
              </a:solidFill>
              <a:latin typeface="Calibri Light"/>
              <a:cs typeface="Calibri Light"/>
            </a:endParaRP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The original server configuration is restored.</a:t>
            </a:r>
          </a:p>
        </p:txBody>
      </p:sp>
      <p:grpSp>
        <p:nvGrpSpPr>
          <p:cNvPr id="136" name="Group 135"/>
          <p:cNvGrpSpPr/>
          <p:nvPr/>
        </p:nvGrpSpPr>
        <p:grpSpPr>
          <a:xfrm>
            <a:off x="6724943" y="2847671"/>
            <a:ext cx="146789" cy="1526414"/>
            <a:chOff x="7044812" y="2668498"/>
            <a:chExt cx="146789" cy="1526414"/>
          </a:xfrm>
        </p:grpSpPr>
        <p:sp>
          <p:nvSpPr>
            <p:cNvPr id="102" name="Oval 101"/>
            <p:cNvSpPr/>
            <p:nvPr/>
          </p:nvSpPr>
          <p:spPr>
            <a:xfrm>
              <a:off x="7044812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" name="Straight Connector 102"/>
            <p:cNvCxnSpPr>
              <a:stCxn id="104" idx="0"/>
              <a:endCxn id="105" idx="0"/>
            </p:cNvCxnSpPr>
            <p:nvPr/>
          </p:nvCxnSpPr>
          <p:spPr>
            <a:xfrm flipH="1" flipV="1">
              <a:off x="7116237" y="2668498"/>
              <a:ext cx="1969" cy="141799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>
            <a:xfrm>
              <a:off x="7083177" y="4086488"/>
              <a:ext cx="70058" cy="70058"/>
            </a:xfrm>
            <a:prstGeom prst="ellipse">
              <a:avLst/>
            </a:prstGeom>
            <a:solidFill>
              <a:srgbClr val="EA70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Oval 104"/>
            <p:cNvSpPr/>
            <p:nvPr/>
          </p:nvSpPr>
          <p:spPr>
            <a:xfrm>
              <a:off x="7050689" y="2668498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6" name="Text Placeholder 1"/>
          <p:cNvSpPr txBox="1">
            <a:spLocks/>
          </p:cNvSpPr>
          <p:nvPr/>
        </p:nvSpPr>
        <p:spPr>
          <a:xfrm>
            <a:off x="6842120" y="2784749"/>
            <a:ext cx="1996446" cy="551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s-IS" sz="1100" dirty="0">
                <a:solidFill>
                  <a:schemeClr val="accent3"/>
                </a:solidFill>
              </a:rPr>
              <a:t>14:11:07 UTC</a:t>
            </a:r>
            <a:endParaRPr lang="en-US" sz="800" dirty="0">
              <a:solidFill>
                <a:srgbClr val="FFFEFF"/>
              </a:solidFill>
              <a:latin typeface="Calibri Light"/>
              <a:cs typeface="Calibri Light"/>
            </a:endParaRP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Received SSH disconnect from Latvian IP 159.148.186.214</a:t>
            </a:r>
          </a:p>
        </p:txBody>
      </p:sp>
      <p:grpSp>
        <p:nvGrpSpPr>
          <p:cNvPr id="137" name="Group 136"/>
          <p:cNvGrpSpPr/>
          <p:nvPr/>
        </p:nvGrpSpPr>
        <p:grpSpPr>
          <a:xfrm>
            <a:off x="6960065" y="3567421"/>
            <a:ext cx="146789" cy="806664"/>
            <a:chOff x="7693784" y="3388248"/>
            <a:chExt cx="146789" cy="806664"/>
          </a:xfrm>
        </p:grpSpPr>
        <p:sp>
          <p:nvSpPr>
            <p:cNvPr id="108" name="Oval 107"/>
            <p:cNvSpPr/>
            <p:nvPr/>
          </p:nvSpPr>
          <p:spPr>
            <a:xfrm>
              <a:off x="7693784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>
              <a:stCxn id="110" idx="0"/>
              <a:endCxn id="111" idx="0"/>
            </p:cNvCxnSpPr>
            <p:nvPr/>
          </p:nvCxnSpPr>
          <p:spPr>
            <a:xfrm flipH="1" flipV="1">
              <a:off x="7765209" y="3388248"/>
              <a:ext cx="1969" cy="69824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Oval 109"/>
            <p:cNvSpPr/>
            <p:nvPr/>
          </p:nvSpPr>
          <p:spPr>
            <a:xfrm>
              <a:off x="7732149" y="4086488"/>
              <a:ext cx="70058" cy="70058"/>
            </a:xfrm>
            <a:prstGeom prst="ellipse">
              <a:avLst/>
            </a:prstGeom>
            <a:solidFill>
              <a:srgbClr val="EA702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Oval 110"/>
            <p:cNvSpPr/>
            <p:nvPr/>
          </p:nvSpPr>
          <p:spPr>
            <a:xfrm>
              <a:off x="7699661" y="3388248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2" name="Text Placeholder 1"/>
          <p:cNvSpPr txBox="1">
            <a:spLocks/>
          </p:cNvSpPr>
          <p:nvPr/>
        </p:nvSpPr>
        <p:spPr>
          <a:xfrm>
            <a:off x="7077241" y="3499813"/>
            <a:ext cx="1588807" cy="7030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100" dirty="0">
                <a:solidFill>
                  <a:schemeClr val="accent3"/>
                </a:solidFill>
              </a:rPr>
              <a:t>19:46:26 UTC</a:t>
            </a:r>
            <a:endParaRPr lang="en-US" sz="800" dirty="0">
              <a:solidFill>
                <a:srgbClr val="FFFEFF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800" dirty="0">
                <a:solidFill>
                  <a:srgbClr val="FFFEFF"/>
                </a:solidFill>
                <a:latin typeface="Calibri" charset="0"/>
                <a:ea typeface="Calibri" charset="0"/>
                <a:cs typeface="Calibri" charset="0"/>
              </a:rPr>
              <a:t>Third Party Hosting Provider is wiped using “</a:t>
            </a:r>
            <a:r>
              <a:rPr lang="en-US" sz="800" dirty="0" err="1">
                <a:solidFill>
                  <a:srgbClr val="FFFEFF"/>
                </a:solidFill>
                <a:latin typeface="Calibri" charset="0"/>
                <a:ea typeface="Calibri" charset="0"/>
                <a:cs typeface="Calibri" charset="0"/>
              </a:rPr>
              <a:t>dd</a:t>
            </a:r>
            <a:r>
              <a:rPr lang="en-US" sz="800" dirty="0">
                <a:solidFill>
                  <a:srgbClr val="FFFEFF"/>
                </a:solidFill>
                <a:latin typeface="Calibri" charset="0"/>
                <a:ea typeface="Calibri" charset="0"/>
                <a:cs typeface="Calibri" charset="0"/>
              </a:rPr>
              <a:t> if=/dev/zero”, filling the hard drive with 0x00.</a:t>
            </a:r>
          </a:p>
        </p:txBody>
      </p:sp>
      <p:pic>
        <p:nvPicPr>
          <p:cNvPr id="134" name="Picture 133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88753" y="182106"/>
            <a:ext cx="1767473" cy="78017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7" name="Group 146"/>
          <p:cNvGrpSpPr/>
          <p:nvPr/>
        </p:nvGrpSpPr>
        <p:grpSpPr>
          <a:xfrm>
            <a:off x="501811" y="1375379"/>
            <a:ext cx="146789" cy="2998706"/>
            <a:chOff x="550420" y="1196206"/>
            <a:chExt cx="146789" cy="2998706"/>
          </a:xfrm>
        </p:grpSpPr>
        <p:sp>
          <p:nvSpPr>
            <p:cNvPr id="148" name="Oval 147"/>
            <p:cNvSpPr/>
            <p:nvPr/>
          </p:nvSpPr>
          <p:spPr>
            <a:xfrm>
              <a:off x="550420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>
              <a:stCxn id="150" idx="4"/>
              <a:endCxn id="151" idx="0"/>
            </p:cNvCxnSpPr>
            <p:nvPr/>
          </p:nvCxnSpPr>
          <p:spPr>
            <a:xfrm flipH="1" flipV="1">
              <a:off x="621845" y="1196206"/>
              <a:ext cx="1969" cy="2960340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0" name="Oval 149"/>
            <p:cNvSpPr/>
            <p:nvPr/>
          </p:nvSpPr>
          <p:spPr>
            <a:xfrm>
              <a:off x="588785" y="4086488"/>
              <a:ext cx="70058" cy="700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556297" y="1196206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2" name="Text Placeholder 1"/>
          <p:cNvSpPr txBox="1">
            <a:spLocks/>
          </p:cNvSpPr>
          <p:nvPr/>
        </p:nvSpPr>
        <p:spPr>
          <a:xfrm>
            <a:off x="618986" y="1302282"/>
            <a:ext cx="2932449" cy="4832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FFFEFF"/>
                </a:solidFill>
              </a:rPr>
              <a:t>April 14, 2017</a:t>
            </a:r>
            <a:endParaRPr lang="en-US" sz="800" dirty="0">
              <a:solidFill>
                <a:srgbClr val="FFFEFF"/>
              </a:solidFill>
              <a:latin typeface="Calibri Light"/>
              <a:cs typeface="Calibri Light"/>
            </a:endParaRP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01.175-10.01.176 version of </a:t>
            </a:r>
            <a:r>
              <a:rPr lang="en-US" sz="800" dirty="0" err="1">
                <a:solidFill>
                  <a:srgbClr val="FFFEFF"/>
                </a:solidFill>
                <a:latin typeface="Calibri Light"/>
                <a:cs typeface="Calibri Light"/>
              </a:rPr>
              <a:t>MeDoc</a:t>
            </a:r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 is released with a backdoor.</a:t>
            </a:r>
          </a:p>
        </p:txBody>
      </p:sp>
      <p:grpSp>
        <p:nvGrpSpPr>
          <p:cNvPr id="153" name="Group 152"/>
          <p:cNvGrpSpPr/>
          <p:nvPr/>
        </p:nvGrpSpPr>
        <p:grpSpPr>
          <a:xfrm>
            <a:off x="1140465" y="2266708"/>
            <a:ext cx="146789" cy="2107377"/>
            <a:chOff x="1617015" y="2087535"/>
            <a:chExt cx="146789" cy="2107377"/>
          </a:xfrm>
        </p:grpSpPr>
        <p:sp>
          <p:nvSpPr>
            <p:cNvPr id="154" name="Oval 153"/>
            <p:cNvSpPr/>
            <p:nvPr/>
          </p:nvSpPr>
          <p:spPr>
            <a:xfrm>
              <a:off x="1617015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/>
            <p:cNvCxnSpPr>
              <a:stCxn id="156" idx="0"/>
              <a:endCxn id="157" idx="0"/>
            </p:cNvCxnSpPr>
            <p:nvPr/>
          </p:nvCxnSpPr>
          <p:spPr>
            <a:xfrm flipH="1" flipV="1">
              <a:off x="1688440" y="2087535"/>
              <a:ext cx="1969" cy="1998953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6" name="Oval 155"/>
            <p:cNvSpPr/>
            <p:nvPr/>
          </p:nvSpPr>
          <p:spPr>
            <a:xfrm>
              <a:off x="1655380" y="4086488"/>
              <a:ext cx="70058" cy="7005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Oval 156"/>
            <p:cNvSpPr/>
            <p:nvPr/>
          </p:nvSpPr>
          <p:spPr>
            <a:xfrm>
              <a:off x="1622892" y="2087535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8" name="Text Placeholder 1"/>
          <p:cNvSpPr txBox="1">
            <a:spLocks/>
          </p:cNvSpPr>
          <p:nvPr/>
        </p:nvSpPr>
        <p:spPr>
          <a:xfrm>
            <a:off x="1257641" y="2178288"/>
            <a:ext cx="1253635" cy="7738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EFF"/>
                </a:solidFill>
              </a:rPr>
              <a:t>May 15, 2017</a:t>
            </a:r>
            <a:endParaRPr lang="en-US" sz="800" dirty="0">
              <a:solidFill>
                <a:srgbClr val="FFFEFF"/>
              </a:solidFill>
              <a:latin typeface="Calibri Light"/>
              <a:cs typeface="Calibri Light"/>
            </a:endParaRP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01.180-10.01.181 version of </a:t>
            </a:r>
            <a:r>
              <a:rPr lang="en-US" sz="800" dirty="0" err="1">
                <a:solidFill>
                  <a:srgbClr val="FFFEFF"/>
                </a:solidFill>
                <a:latin typeface="Calibri Light"/>
                <a:cs typeface="Calibri Light"/>
              </a:rPr>
              <a:t>MeDoc</a:t>
            </a:r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 is released</a:t>
            </a:r>
            <a:b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</a:br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with a backdoor.</a:t>
            </a:r>
          </a:p>
        </p:txBody>
      </p:sp>
      <p:grpSp>
        <p:nvGrpSpPr>
          <p:cNvPr id="159" name="Group 158"/>
          <p:cNvGrpSpPr/>
          <p:nvPr/>
        </p:nvGrpSpPr>
        <p:grpSpPr>
          <a:xfrm>
            <a:off x="1881632" y="3213787"/>
            <a:ext cx="146789" cy="1160298"/>
            <a:chOff x="2812855" y="3034614"/>
            <a:chExt cx="146789" cy="1160298"/>
          </a:xfrm>
        </p:grpSpPr>
        <p:sp>
          <p:nvSpPr>
            <p:cNvPr id="160" name="Oval 159"/>
            <p:cNvSpPr/>
            <p:nvPr/>
          </p:nvSpPr>
          <p:spPr>
            <a:xfrm>
              <a:off x="2812855" y="4048123"/>
              <a:ext cx="146789" cy="146789"/>
            </a:xfrm>
            <a:prstGeom prst="ellipse">
              <a:avLst/>
            </a:prstGeom>
            <a:solidFill>
              <a:srgbClr val="484C4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1" name="Straight Connector 160"/>
            <p:cNvCxnSpPr>
              <a:stCxn id="162" idx="0"/>
              <a:endCxn id="163" idx="0"/>
            </p:cNvCxnSpPr>
            <p:nvPr/>
          </p:nvCxnSpPr>
          <p:spPr>
            <a:xfrm flipH="1" flipV="1">
              <a:off x="2884280" y="3034614"/>
              <a:ext cx="1969" cy="1051874"/>
            </a:xfrm>
            <a:prstGeom prst="line">
              <a:avLst/>
            </a:prstGeom>
            <a:ln w="12700" cmpd="sng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2851220" y="4086488"/>
              <a:ext cx="70058" cy="700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/>
            <p:cNvSpPr/>
            <p:nvPr/>
          </p:nvSpPr>
          <p:spPr>
            <a:xfrm>
              <a:off x="2818732" y="3034614"/>
              <a:ext cx="131095" cy="131095"/>
            </a:xfrm>
            <a:prstGeom prst="ellipse">
              <a:avLst/>
            </a:prstGeom>
            <a:solidFill>
              <a:srgbClr val="FFFE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4" name="Text Placeholder 1"/>
          <p:cNvSpPr txBox="1">
            <a:spLocks/>
          </p:cNvSpPr>
          <p:nvPr/>
        </p:nvSpPr>
        <p:spPr>
          <a:xfrm>
            <a:off x="2026487" y="3133597"/>
            <a:ext cx="1254035" cy="11719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EA7024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rgbClr val="383838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FEFF"/>
                </a:solidFill>
              </a:rPr>
              <a:t>June 22, 2017</a:t>
            </a:r>
          </a:p>
          <a:p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01.188-10.01.189 version of </a:t>
            </a:r>
            <a:r>
              <a:rPr lang="en-US" sz="800" dirty="0" err="1">
                <a:solidFill>
                  <a:srgbClr val="FFFEFF"/>
                </a:solidFill>
                <a:latin typeface="Calibri Light"/>
                <a:cs typeface="Calibri Light"/>
              </a:rPr>
              <a:t>MeDoc</a:t>
            </a:r>
            <a:r>
              <a:rPr lang="en-US" sz="800" dirty="0">
                <a:solidFill>
                  <a:srgbClr val="FFFEFF"/>
                </a:solidFill>
                <a:latin typeface="Calibri Light"/>
                <a:cs typeface="Calibri Light"/>
              </a:rPr>
              <a:t> is released with a backdoor</a:t>
            </a:r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074" y="1878509"/>
            <a:ext cx="1199680" cy="1124272"/>
          </a:xfrm>
          <a:prstGeom prst="rect">
            <a:avLst/>
          </a:prstGeom>
        </p:spPr>
      </p:pic>
      <p:pic>
        <p:nvPicPr>
          <p:cNvPr id="196" name="Picture 1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346" y="1265703"/>
            <a:ext cx="1014701" cy="1039755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591" y="1731763"/>
            <a:ext cx="996600" cy="1021207"/>
          </a:xfrm>
          <a:prstGeom prst="rect">
            <a:avLst/>
          </a:prstGeom>
        </p:spPr>
      </p:pic>
      <p:sp>
        <p:nvSpPr>
          <p:cNvPr id="73" name="Slide Number Placeholder 1">
            <a:extLst>
              <a:ext uri="{FF2B5EF4-FFF2-40B4-BE49-F238E27FC236}">
                <a16:creationId xmlns="" xmlns:a16="http://schemas.microsoft.com/office/drawing/2014/main" id="{D0885D6D-E3E1-4526-B304-980A671AF554}"/>
              </a:ext>
            </a:extLst>
          </p:cNvPr>
          <p:cNvSpPr txBox="1">
            <a:spLocks/>
          </p:cNvSpPr>
          <p:nvPr/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en-US" sz="600" kern="1200" smtClean="0">
                <a:solidFill>
                  <a:srgbClr val="FFFFFF">
                    <a:alpha val="60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29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0" grpId="0"/>
      <p:bldP spid="78" grpId="0"/>
      <p:bldP spid="88" grpId="0"/>
      <p:bldP spid="94" grpId="0"/>
      <p:bldP spid="106" grpId="0"/>
      <p:bldP spid="112" grpId="0"/>
      <p:bldP spid="152" grpId="0"/>
      <p:bldP spid="158" grpId="0"/>
      <p:bldP spid="16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72953" y="1375051"/>
            <a:ext cx="4204036" cy="2369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90000"/>
                  </a:schemeClr>
                </a:solidFill>
              </a:rPr>
              <a:t>Agenda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>
                    <a:lumMod val="90000"/>
                  </a:schemeClr>
                </a:solidFill>
              </a:rPr>
              <a:t>About Us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>
                    <a:lumMod val="90000"/>
                  </a:schemeClr>
                </a:solidFill>
              </a:rPr>
              <a:t>Introduction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>
                    <a:lumMod val="90000"/>
                  </a:schemeClr>
                </a:solidFill>
              </a:rPr>
              <a:t>Example 1: </a:t>
            </a:r>
            <a:r>
              <a:rPr lang="en-US" sz="2400" dirty="0" err="1" smtClean="0">
                <a:solidFill>
                  <a:schemeClr val="bg1">
                    <a:lumMod val="90000"/>
                  </a:schemeClr>
                </a:solidFill>
              </a:rPr>
              <a:t>Nyetya</a:t>
            </a:r>
            <a:r>
              <a:rPr lang="en-US" sz="2400" dirty="0" smtClean="0">
                <a:solidFill>
                  <a:schemeClr val="bg1">
                    <a:lumMod val="90000"/>
                  </a:schemeClr>
                </a:solidFill>
              </a:rPr>
              <a:t> &amp; </a:t>
            </a:r>
            <a:r>
              <a:rPr lang="en-US" sz="2400" dirty="0" err="1" smtClean="0">
                <a:solidFill>
                  <a:schemeClr val="bg1">
                    <a:lumMod val="90000"/>
                  </a:schemeClr>
                </a:solidFill>
              </a:rPr>
              <a:t>M.E.doc</a:t>
            </a:r>
            <a:endParaRPr lang="en-US" sz="2400" dirty="0" smtClean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>
                    <a:lumMod val="90000"/>
                  </a:schemeClr>
                </a:solidFill>
              </a:rPr>
              <a:t>Example 2: </a:t>
            </a:r>
            <a:r>
              <a:rPr lang="en-US" sz="2400" dirty="0" err="1" smtClean="0">
                <a:solidFill>
                  <a:schemeClr val="bg1">
                    <a:lumMod val="90000"/>
                  </a:schemeClr>
                </a:solidFill>
              </a:rPr>
              <a:t>CCleaner</a:t>
            </a:r>
            <a:endParaRPr lang="en-US" sz="2400" dirty="0" smtClean="0">
              <a:solidFill>
                <a:schemeClr val="bg1">
                  <a:lumMod val="90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>
                <a:solidFill>
                  <a:schemeClr val="bg1">
                    <a:lumMod val="90000"/>
                  </a:schemeClr>
                </a:solidFill>
              </a:rPr>
              <a:t>Conclusion</a:t>
            </a:r>
            <a:endParaRPr lang="en-US" sz="2400" dirty="0">
              <a:solidFill>
                <a:schemeClr val="bg1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4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Nyetya</a:t>
            </a:r>
            <a:r>
              <a:rPr lang="en-US" dirty="0" smtClean="0"/>
              <a:t> Ransomware?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68721" y="1824942"/>
            <a:ext cx="68065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2"/>
                </a:solidFill>
              </a:rPr>
              <a:t>Worm capabilities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2"/>
                </a:solidFill>
              </a:rPr>
              <a:t>Credential Stealing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2"/>
                </a:solidFill>
              </a:rPr>
              <a:t>Ransomware (disk/files)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5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/>
          </p:cNvSpPr>
          <p:nvPr/>
        </p:nvSpPr>
        <p:spPr>
          <a:xfrm>
            <a:off x="457200" y="0"/>
            <a:ext cx="8229600" cy="78317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 spc="300">
                <a:solidFill>
                  <a:srgbClr val="D1D3D4"/>
                </a:solidFill>
                <a:latin typeface="Exo 2"/>
                <a:ea typeface="+mj-ea"/>
                <a:cs typeface="Exo 2"/>
              </a:defRPr>
            </a:lvl1pPr>
          </a:lstStyle>
          <a:p>
            <a:r>
              <a:rPr lang="en-US" dirty="0" smtClean="0"/>
              <a:t>Propagation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28715" y="1654176"/>
            <a:ext cx="816454" cy="1727473"/>
            <a:chOff x="5604696" y="1549400"/>
            <a:chExt cx="816454" cy="1727473"/>
          </a:xfrm>
        </p:grpSpPr>
        <p:sp>
          <p:nvSpPr>
            <p:cNvPr id="8" name="Rounded Rectangle 7"/>
            <p:cNvSpPr/>
            <p:nvPr/>
          </p:nvSpPr>
          <p:spPr>
            <a:xfrm>
              <a:off x="5604696" y="1549400"/>
              <a:ext cx="816454" cy="172747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98127" y="1847212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98127" y="1975441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98127" y="21074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98127" y="2235697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98127" y="2366339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98127" y="24945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98127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698127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698127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123741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123741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123741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/>
          <p:cNvCxnSpPr/>
          <p:nvPr/>
        </p:nvCxnSpPr>
        <p:spPr>
          <a:xfrm>
            <a:off x="2146668" y="2256387"/>
            <a:ext cx="1275008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773229" y="3101723"/>
            <a:ext cx="1486305" cy="28364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ETERNALBLUE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281178" y="1827015"/>
            <a:ext cx="397773" cy="555752"/>
            <a:chOff x="5604696" y="1549400"/>
            <a:chExt cx="816454" cy="1727473"/>
          </a:xfrm>
        </p:grpSpPr>
        <p:sp>
          <p:nvSpPr>
            <p:cNvPr id="42" name="Rounded Rectangle 41"/>
            <p:cNvSpPr/>
            <p:nvPr/>
          </p:nvSpPr>
          <p:spPr>
            <a:xfrm>
              <a:off x="5604696" y="1549400"/>
              <a:ext cx="816454" cy="172747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98127" y="1847212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98127" y="1975441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698127" y="21074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98127" y="2235697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698127" y="2366339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698127" y="24945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5698127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698127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5698127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123741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123741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123741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6433578" y="1979415"/>
            <a:ext cx="397773" cy="555752"/>
            <a:chOff x="5604696" y="1549400"/>
            <a:chExt cx="816454" cy="1727473"/>
          </a:xfrm>
        </p:grpSpPr>
        <p:sp>
          <p:nvSpPr>
            <p:cNvPr id="56" name="Rounded Rectangle 55"/>
            <p:cNvSpPr/>
            <p:nvPr/>
          </p:nvSpPr>
          <p:spPr>
            <a:xfrm>
              <a:off x="5604696" y="1549400"/>
              <a:ext cx="816454" cy="172747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698127" y="1847212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698127" y="1975441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698127" y="21074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698127" y="2235697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698127" y="2366339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698127" y="24945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5698127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698127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5698127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123741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6123741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123741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6644344" y="2183115"/>
            <a:ext cx="397773" cy="555752"/>
            <a:chOff x="5604696" y="1549400"/>
            <a:chExt cx="816454" cy="1727473"/>
          </a:xfrm>
        </p:grpSpPr>
        <p:sp>
          <p:nvSpPr>
            <p:cNvPr id="70" name="Rounded Rectangle 69"/>
            <p:cNvSpPr/>
            <p:nvPr/>
          </p:nvSpPr>
          <p:spPr>
            <a:xfrm>
              <a:off x="5604696" y="1549400"/>
              <a:ext cx="816454" cy="172747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698127" y="1847212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698127" y="1975441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698127" y="21074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698127" y="2235697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698127" y="2366339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698127" y="24945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5698127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698127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5698127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6123741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123741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6123741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6843230" y="2365116"/>
            <a:ext cx="397773" cy="555752"/>
            <a:chOff x="5604696" y="1549400"/>
            <a:chExt cx="816454" cy="1727473"/>
          </a:xfrm>
        </p:grpSpPr>
        <p:sp>
          <p:nvSpPr>
            <p:cNvPr id="84" name="Rounded Rectangle 83"/>
            <p:cNvSpPr/>
            <p:nvPr/>
          </p:nvSpPr>
          <p:spPr>
            <a:xfrm>
              <a:off x="5604696" y="1549400"/>
              <a:ext cx="816454" cy="172747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698127" y="1847212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698127" y="1975441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698127" y="21074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698127" y="2235697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698127" y="2366339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698127" y="24945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Connector 90"/>
            <p:cNvCxnSpPr/>
            <p:nvPr/>
          </p:nvCxnSpPr>
          <p:spPr>
            <a:xfrm>
              <a:off x="5698127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698127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698127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6123741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6123741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123741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4" name="Straight Arrow Connector 143"/>
          <p:cNvCxnSpPr/>
          <p:nvPr/>
        </p:nvCxnSpPr>
        <p:spPr>
          <a:xfrm flipV="1">
            <a:off x="5132404" y="2439291"/>
            <a:ext cx="861679" cy="13641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7049621" y="1820857"/>
            <a:ext cx="163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Scans </a:t>
            </a:r>
            <a:r>
              <a:rPr lang="en-US" smtClean="0">
                <a:solidFill>
                  <a:schemeClr val="bg1"/>
                </a:solidFill>
              </a:rPr>
              <a:t>IP subnet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313357" y="2132058"/>
            <a:ext cx="93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139 TCP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969420" y="2823437"/>
            <a:ext cx="102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Perfc.dat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775443" y="2749892"/>
            <a:ext cx="1484091" cy="27860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PSEXEC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776151" y="2416587"/>
            <a:ext cx="1483383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WMI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cxnSp>
        <p:nvCxnSpPr>
          <p:cNvPr id="154" name="Straight Arrow Connector 153"/>
          <p:cNvCxnSpPr/>
          <p:nvPr/>
        </p:nvCxnSpPr>
        <p:spPr>
          <a:xfrm flipV="1">
            <a:off x="5132404" y="2682671"/>
            <a:ext cx="861679" cy="13641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V="1">
            <a:off x="5132404" y="2195911"/>
            <a:ext cx="861679" cy="13641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6" name="Group 155"/>
          <p:cNvGrpSpPr/>
          <p:nvPr/>
        </p:nvGrpSpPr>
        <p:grpSpPr>
          <a:xfrm>
            <a:off x="1081806" y="1910692"/>
            <a:ext cx="798198" cy="793271"/>
            <a:chOff x="2319343" y="2858813"/>
            <a:chExt cx="1217387" cy="1208690"/>
          </a:xfrm>
          <a:solidFill>
            <a:schemeClr val="accent3"/>
          </a:solidFill>
        </p:grpSpPr>
        <p:sp>
          <p:nvSpPr>
            <p:cNvPr id="157" name="Oval 156"/>
            <p:cNvSpPr/>
            <p:nvPr/>
          </p:nvSpPr>
          <p:spPr>
            <a:xfrm>
              <a:off x="2319343" y="2858813"/>
              <a:ext cx="1217387" cy="12086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11347" y="3032234"/>
              <a:ext cx="820430" cy="768692"/>
            </a:xfrm>
            <a:prstGeom prst="rect">
              <a:avLst/>
            </a:prstGeom>
            <a:grpFill/>
          </p:spPr>
        </p:pic>
      </p:grpSp>
      <p:sp>
        <p:nvSpPr>
          <p:cNvPr id="159" name="TextBox 158"/>
          <p:cNvSpPr txBox="1"/>
          <p:nvPr/>
        </p:nvSpPr>
        <p:spPr>
          <a:xfrm>
            <a:off x="2784172" y="3437973"/>
            <a:ext cx="1486304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ETERNALROMANCE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75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Malware Credential Stealing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794745"/>
            <a:ext cx="8229600" cy="381317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Command line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Modified version </a:t>
            </a:r>
            <a:r>
              <a:rPr lang="en-US" dirty="0"/>
              <a:t>of </a:t>
            </a:r>
            <a:r>
              <a:rPr lang="en-US" dirty="0" err="1" smtClean="0"/>
              <a:t>Mimikatz</a:t>
            </a:r>
            <a:r>
              <a:rPr lang="en-US" dirty="0" smtClean="0"/>
              <a:t> pen testing tool.</a:t>
            </a:r>
          </a:p>
          <a:p>
            <a:pPr lvl="1"/>
            <a:r>
              <a:rPr lang="en-US" dirty="0" smtClean="0"/>
              <a:t>Credentials passed over a named pipe.</a:t>
            </a:r>
          </a:p>
          <a:p>
            <a:r>
              <a:rPr lang="en-US" dirty="0" smtClean="0"/>
              <a:t>Malware collects stolen credentials as it propagates.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ollects current user token via Windows API.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329" y="3178042"/>
            <a:ext cx="6879342" cy="73866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1400" smtClean="0">
              <a:solidFill>
                <a:schemeClr val="accent4"/>
              </a:solidFill>
            </a:endParaRPr>
          </a:p>
          <a:p>
            <a:r>
              <a:rPr lang="en-US" sz="1400" dirty="0" smtClean="0">
                <a:solidFill>
                  <a:schemeClr val="accent4"/>
                </a:solidFill>
              </a:rPr>
              <a:t>rundll32.exe C:\Windows\perfc.dat,#1 60 "</a:t>
            </a:r>
            <a:r>
              <a:rPr lang="en-US" sz="1400" dirty="0" err="1" smtClean="0">
                <a:solidFill>
                  <a:schemeClr val="accent4"/>
                </a:solidFill>
              </a:rPr>
              <a:t>username:password</a:t>
            </a:r>
            <a:r>
              <a:rPr lang="en-US" sz="1400" dirty="0" smtClean="0">
                <a:solidFill>
                  <a:schemeClr val="accent4"/>
                </a:solidFill>
              </a:rPr>
              <a:t>”</a:t>
            </a:r>
          </a:p>
          <a:p>
            <a:endParaRPr lang="en-US" sz="1400" dirty="0">
              <a:solidFill>
                <a:schemeClr val="accent4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86329" y="1219461"/>
            <a:ext cx="6879342" cy="738664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endParaRPr lang="en-US" sz="1400" dirty="0" smtClean="0">
              <a:solidFill>
                <a:schemeClr val="accent4"/>
              </a:solidFill>
            </a:endParaRPr>
          </a:p>
          <a:p>
            <a:r>
              <a:rPr lang="en-US" sz="1400" dirty="0" smtClean="0">
                <a:solidFill>
                  <a:schemeClr val="accent4"/>
                </a:solidFill>
              </a:rPr>
              <a:t>C:\WINDOWS\TEMP\561D.tmp, \\.\pipe\{C1F0bf2d-8c17-4550-af5a-65a22c61739c}</a:t>
            </a:r>
          </a:p>
          <a:p>
            <a:endParaRPr lang="en-US" sz="1400" dirty="0">
              <a:solidFill>
                <a:schemeClr val="accent4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83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9" y="0"/>
            <a:ext cx="86884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4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151" y="-997"/>
            <a:ext cx="5568029" cy="51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/>
          </p:cNvSpPr>
          <p:nvPr/>
        </p:nvSpPr>
        <p:spPr>
          <a:xfrm>
            <a:off x="457200" y="0"/>
            <a:ext cx="8229600" cy="78317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 spc="300">
                <a:solidFill>
                  <a:srgbClr val="D1D3D4"/>
                </a:solidFill>
                <a:latin typeface="Exo 2"/>
                <a:ea typeface="+mj-ea"/>
                <a:cs typeface="Exo 2"/>
              </a:defRPr>
            </a:lvl1pPr>
          </a:lstStyle>
          <a:p>
            <a:r>
              <a:rPr lang="en-US" dirty="0" smtClean="0"/>
              <a:t>Propagation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28715" y="1133476"/>
            <a:ext cx="816454" cy="1727473"/>
            <a:chOff x="5604696" y="1549400"/>
            <a:chExt cx="816454" cy="1727473"/>
          </a:xfrm>
        </p:grpSpPr>
        <p:sp>
          <p:nvSpPr>
            <p:cNvPr id="8" name="Rounded Rectangle 7"/>
            <p:cNvSpPr/>
            <p:nvPr/>
          </p:nvSpPr>
          <p:spPr>
            <a:xfrm>
              <a:off x="5604696" y="1549400"/>
              <a:ext cx="816454" cy="172747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98127" y="1847212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98127" y="1975441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98127" y="21074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98127" y="2235697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98127" y="2366339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98127" y="24945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98127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698127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698127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123741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123741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123741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/>
          <p:cNvCxnSpPr/>
          <p:nvPr/>
        </p:nvCxnSpPr>
        <p:spPr>
          <a:xfrm>
            <a:off x="1250066" y="1735687"/>
            <a:ext cx="217161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93232" y="2213527"/>
            <a:ext cx="102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Perfc.dat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52208" y="1179331"/>
            <a:ext cx="341632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If MS17-010 not applied: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Trigger EB or ER exploits.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Installs modified DP backdoor.</a:t>
            </a:r>
          </a:p>
          <a:p>
            <a:r>
              <a:rPr lang="en-US" dirty="0">
                <a:solidFill>
                  <a:schemeClr val="bg1"/>
                </a:solidFill>
              </a:rPr>
              <a:t>Installs </a:t>
            </a:r>
            <a:r>
              <a:rPr lang="en-US" dirty="0" err="1">
                <a:solidFill>
                  <a:schemeClr val="bg1"/>
                </a:solidFill>
              </a:rPr>
              <a:t>perfc.dat</a:t>
            </a:r>
            <a:r>
              <a:rPr lang="en-US" dirty="0">
                <a:solidFill>
                  <a:schemeClr val="bg1"/>
                </a:solidFill>
              </a:rPr>
              <a:t>, executes as a </a:t>
            </a:r>
            <a:r>
              <a:rPr lang="en-US" dirty="0" err="1">
                <a:solidFill>
                  <a:schemeClr val="bg1"/>
                </a:solidFill>
              </a:rPr>
              <a:t>dll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317750" y="1421634"/>
            <a:ext cx="798198" cy="793271"/>
            <a:chOff x="2319343" y="2858813"/>
            <a:chExt cx="1217387" cy="1208690"/>
          </a:xfrm>
          <a:solidFill>
            <a:schemeClr val="accent3"/>
          </a:solidFill>
        </p:grpSpPr>
        <p:sp>
          <p:nvSpPr>
            <p:cNvPr id="100" name="Oval 99"/>
            <p:cNvSpPr/>
            <p:nvPr/>
          </p:nvSpPr>
          <p:spPr>
            <a:xfrm>
              <a:off x="2319343" y="2858813"/>
              <a:ext cx="1217387" cy="12086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11347" y="3032234"/>
              <a:ext cx="820430" cy="768692"/>
            </a:xfrm>
            <a:prstGeom prst="rect">
              <a:avLst/>
            </a:prstGeom>
            <a:grpFill/>
          </p:spPr>
        </p:pic>
      </p:grpSp>
      <p:sp>
        <p:nvSpPr>
          <p:cNvPr id="3" name="Rectangle 2"/>
          <p:cNvSpPr/>
          <p:nvPr/>
        </p:nvSpPr>
        <p:spPr>
          <a:xfrm>
            <a:off x="908089" y="3299397"/>
            <a:ext cx="6879342" cy="64633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DoublePulsar</a:t>
            </a: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mr-IN" sz="1200" dirty="0" smtClean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–</a:t>
            </a:r>
            <a:r>
              <a:rPr lang="en-US" sz="1200" dirty="0" smtClean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 modified command codes</a:t>
            </a:r>
          </a:p>
          <a:p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1200" dirty="0" smtClean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		modified response codes</a:t>
            </a:r>
          </a:p>
          <a:p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	</a:t>
            </a:r>
            <a:r>
              <a:rPr lang="en-US" sz="1200" dirty="0" smtClean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		modified response location in SMB packet </a:t>
            </a:r>
            <a:endParaRPr lang="en-US" sz="1200" dirty="0">
              <a:solidFill>
                <a:schemeClr val="accent4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2975" y="1896879"/>
            <a:ext cx="1486305" cy="28364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ETERNALBLUE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2976" y="2218166"/>
            <a:ext cx="1486304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ETERNALROMANCE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98155" y="1848834"/>
            <a:ext cx="1300356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 anchor="ctr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MODIFIED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DOUBLEPULSAR</a:t>
            </a:r>
          </a:p>
          <a:p>
            <a:pPr algn="ctr"/>
            <a:endParaRPr lang="en-US" sz="1200" dirty="0" smtClean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DoublePulsar</a:t>
            </a:r>
            <a:r>
              <a:rPr lang="en-US" dirty="0" smtClean="0"/>
              <a:t> Modifications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660" y="1518979"/>
            <a:ext cx="11024565" cy="239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38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DoublePulsar</a:t>
            </a:r>
            <a:r>
              <a:rPr lang="en-US" dirty="0" smtClean="0"/>
              <a:t> Modifications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53640" y="1524000"/>
            <a:ext cx="1045128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8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DoublePulsar</a:t>
            </a:r>
            <a:r>
              <a:rPr lang="en-US" dirty="0" smtClean="0"/>
              <a:t> Modifications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0"/>
            <a:ext cx="9144000" cy="310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02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/>
          </p:cNvSpPr>
          <p:nvPr/>
        </p:nvSpPr>
        <p:spPr>
          <a:xfrm>
            <a:off x="457200" y="0"/>
            <a:ext cx="8229600" cy="78317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 spc="300">
                <a:solidFill>
                  <a:srgbClr val="D1D3D4"/>
                </a:solidFill>
                <a:latin typeface="Exo 2"/>
                <a:ea typeface="+mj-ea"/>
                <a:cs typeface="Exo 2"/>
              </a:defRPr>
            </a:lvl1pPr>
          </a:lstStyle>
          <a:p>
            <a:r>
              <a:rPr lang="en-US" dirty="0" smtClean="0"/>
              <a:t>Propagation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28715" y="1133476"/>
            <a:ext cx="816454" cy="1727473"/>
            <a:chOff x="5604696" y="1549400"/>
            <a:chExt cx="816454" cy="1727473"/>
          </a:xfrm>
        </p:grpSpPr>
        <p:sp>
          <p:nvSpPr>
            <p:cNvPr id="8" name="Rounded Rectangle 7"/>
            <p:cNvSpPr/>
            <p:nvPr/>
          </p:nvSpPr>
          <p:spPr>
            <a:xfrm>
              <a:off x="5604696" y="1549400"/>
              <a:ext cx="816454" cy="172747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98127" y="1847212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98127" y="1975441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98127" y="21074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98127" y="2235697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98127" y="2366339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98127" y="24945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98127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698127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698127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123741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123741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123741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/>
          <p:cNvCxnSpPr/>
          <p:nvPr/>
        </p:nvCxnSpPr>
        <p:spPr>
          <a:xfrm>
            <a:off x="2146668" y="1735687"/>
            <a:ext cx="1275008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969420" y="2302737"/>
            <a:ext cx="102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Perfc.dat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830165" y="1911181"/>
            <a:ext cx="1205169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PSEXEC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52208" y="1179331"/>
            <a:ext cx="375448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Drops </a:t>
            </a:r>
            <a:r>
              <a:rPr lang="en-US" dirty="0" err="1" smtClean="0">
                <a:solidFill>
                  <a:schemeClr val="bg1"/>
                </a:solidFill>
              </a:rPr>
              <a:t>PsExec</a:t>
            </a:r>
            <a:r>
              <a:rPr lang="en-US" dirty="0" smtClean="0">
                <a:solidFill>
                  <a:schemeClr val="bg1"/>
                </a:solidFill>
              </a:rPr>
              <a:t> as </a:t>
            </a:r>
            <a:r>
              <a:rPr lang="en-US" dirty="0" err="1" smtClean="0">
                <a:solidFill>
                  <a:schemeClr val="bg1"/>
                </a:solidFill>
              </a:rPr>
              <a:t>dllhost.dat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Uses stolen user token.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Connects to new machine (IP: </a:t>
            </a:r>
            <a:r>
              <a:rPr lang="en-US" i="1" dirty="0" err="1" smtClean="0">
                <a:solidFill>
                  <a:schemeClr val="bg1"/>
                </a:solidFill>
              </a:rPr>
              <a:t>w.x.y.z</a:t>
            </a:r>
            <a:r>
              <a:rPr lang="en-US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Installs </a:t>
            </a:r>
            <a:r>
              <a:rPr lang="en-US" dirty="0" err="1" smtClean="0">
                <a:solidFill>
                  <a:schemeClr val="bg1"/>
                </a:solidFill>
              </a:rPr>
              <a:t>perfc.dat</a:t>
            </a:r>
            <a:r>
              <a:rPr lang="en-US" dirty="0" smtClean="0">
                <a:solidFill>
                  <a:schemeClr val="bg1"/>
                </a:solidFill>
              </a:rPr>
              <a:t>, executes as a </a:t>
            </a:r>
            <a:r>
              <a:rPr lang="en-US" dirty="0" err="1" smtClean="0">
                <a:solidFill>
                  <a:schemeClr val="bg1"/>
                </a:solidFill>
              </a:rPr>
              <a:t>dll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1081679" y="1406344"/>
            <a:ext cx="798198" cy="793271"/>
            <a:chOff x="2319343" y="2858813"/>
            <a:chExt cx="1217387" cy="1208690"/>
          </a:xfrm>
          <a:solidFill>
            <a:schemeClr val="accent3"/>
          </a:solidFill>
        </p:grpSpPr>
        <p:sp>
          <p:nvSpPr>
            <p:cNvPr id="100" name="Oval 99"/>
            <p:cNvSpPr/>
            <p:nvPr/>
          </p:nvSpPr>
          <p:spPr>
            <a:xfrm>
              <a:off x="2319343" y="2858813"/>
              <a:ext cx="1217387" cy="12086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11347" y="3032234"/>
              <a:ext cx="820430" cy="768692"/>
            </a:xfrm>
            <a:prstGeom prst="rect">
              <a:avLst/>
            </a:prstGeom>
            <a:grpFill/>
          </p:spPr>
        </p:pic>
      </p:grpSp>
      <p:sp>
        <p:nvSpPr>
          <p:cNvPr id="3" name="Rectangle 2"/>
          <p:cNvSpPr/>
          <p:nvPr/>
        </p:nvSpPr>
        <p:spPr>
          <a:xfrm>
            <a:off x="908089" y="3299397"/>
            <a:ext cx="6879342" cy="83099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C:\WINDOWS\</a:t>
            </a:r>
            <a:r>
              <a:rPr lang="en-US" sz="1200" dirty="0" err="1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dllhost.dat</a:t>
            </a: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 \\</a:t>
            </a:r>
            <a:r>
              <a:rPr lang="en-US" sz="1200" i="1" dirty="0" err="1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w.x.y.z</a:t>
            </a: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 -</a:t>
            </a:r>
            <a:r>
              <a:rPr lang="en-US" sz="1200" dirty="0" err="1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accepteula</a:t>
            </a: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 -s -d C:\Windows\System32\rundll32.exe C:\Windows\perfc.dat,#1</a:t>
            </a:r>
            <a:b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endParaRPr lang="en-US" sz="1200" dirty="0">
              <a:solidFill>
                <a:schemeClr val="accent4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9636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/>
          </p:cNvSpPr>
          <p:nvPr/>
        </p:nvSpPr>
        <p:spPr>
          <a:xfrm>
            <a:off x="457200" y="0"/>
            <a:ext cx="8229600" cy="78317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 spc="300">
                <a:solidFill>
                  <a:srgbClr val="D1D3D4"/>
                </a:solidFill>
                <a:latin typeface="Exo 2"/>
                <a:ea typeface="+mj-ea"/>
                <a:cs typeface="Exo 2"/>
              </a:defRPr>
            </a:lvl1pPr>
          </a:lstStyle>
          <a:p>
            <a:r>
              <a:rPr lang="en-US" dirty="0" smtClean="0"/>
              <a:t>Propagation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828715" y="1133476"/>
            <a:ext cx="816454" cy="1727473"/>
            <a:chOff x="5604696" y="1549400"/>
            <a:chExt cx="816454" cy="1727473"/>
          </a:xfrm>
        </p:grpSpPr>
        <p:sp>
          <p:nvSpPr>
            <p:cNvPr id="8" name="Rounded Rectangle 7"/>
            <p:cNvSpPr/>
            <p:nvPr/>
          </p:nvSpPr>
          <p:spPr>
            <a:xfrm>
              <a:off x="5604696" y="1549400"/>
              <a:ext cx="816454" cy="1727473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98127" y="1847212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698127" y="1975441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698127" y="21074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98127" y="2235697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698127" y="2366339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98127" y="2494568"/>
              <a:ext cx="651991" cy="882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98127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698127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698127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123741" y="1677431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123741" y="1730094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123741" y="1779963"/>
              <a:ext cx="226377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Arrow Connector 3"/>
          <p:cNvCxnSpPr/>
          <p:nvPr/>
        </p:nvCxnSpPr>
        <p:spPr>
          <a:xfrm>
            <a:off x="2146668" y="1735687"/>
            <a:ext cx="1275008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969420" y="2302737"/>
            <a:ext cx="102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Perfc.dat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830165" y="1911181"/>
            <a:ext cx="1205169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WMI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052208" y="1179331"/>
            <a:ext cx="37618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Uses stolen username &amp; password.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Connects to new </a:t>
            </a:r>
            <a:r>
              <a:rPr lang="en-US" dirty="0">
                <a:solidFill>
                  <a:schemeClr val="bg1"/>
                </a:solidFill>
              </a:rPr>
              <a:t>machine (IP: </a:t>
            </a:r>
            <a:r>
              <a:rPr lang="en-US" i="1" dirty="0" err="1">
                <a:solidFill>
                  <a:schemeClr val="bg1"/>
                </a:solidFill>
              </a:rPr>
              <a:t>w.x.y.z</a:t>
            </a:r>
            <a:r>
              <a:rPr lang="en-US" dirty="0" smtClean="0">
                <a:solidFill>
                  <a:schemeClr val="bg1"/>
                </a:solidFill>
              </a:rPr>
              <a:t>).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Installs </a:t>
            </a:r>
            <a:r>
              <a:rPr lang="en-US" dirty="0" err="1" smtClean="0">
                <a:solidFill>
                  <a:schemeClr val="bg1"/>
                </a:solidFill>
              </a:rPr>
              <a:t>perfc.dat</a:t>
            </a:r>
            <a:r>
              <a:rPr lang="en-US" dirty="0" smtClean="0">
                <a:solidFill>
                  <a:schemeClr val="bg1"/>
                </a:solidFill>
              </a:rPr>
              <a:t>, executes as a </a:t>
            </a:r>
            <a:r>
              <a:rPr lang="en-US" dirty="0" err="1" smtClean="0">
                <a:solidFill>
                  <a:schemeClr val="bg1"/>
                </a:solidFill>
              </a:rPr>
              <a:t>dll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1073980" y="1419713"/>
            <a:ext cx="798198" cy="793271"/>
            <a:chOff x="2319343" y="2858813"/>
            <a:chExt cx="1217387" cy="1208690"/>
          </a:xfrm>
          <a:solidFill>
            <a:schemeClr val="accent3"/>
          </a:solidFill>
        </p:grpSpPr>
        <p:sp>
          <p:nvSpPr>
            <p:cNvPr id="27" name="Oval 26"/>
            <p:cNvSpPr/>
            <p:nvPr/>
          </p:nvSpPr>
          <p:spPr>
            <a:xfrm>
              <a:off x="2319343" y="2858813"/>
              <a:ext cx="1217387" cy="12086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11347" y="3032234"/>
              <a:ext cx="820430" cy="768692"/>
            </a:xfrm>
            <a:prstGeom prst="rect">
              <a:avLst/>
            </a:prstGeom>
            <a:grpFill/>
          </p:spPr>
        </p:pic>
      </p:grpSp>
      <p:sp>
        <p:nvSpPr>
          <p:cNvPr id="29" name="Rectangle 28"/>
          <p:cNvSpPr/>
          <p:nvPr/>
        </p:nvSpPr>
        <p:spPr>
          <a:xfrm>
            <a:off x="1132329" y="3174639"/>
            <a:ext cx="6879342" cy="101566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/>
            </a:r>
            <a:b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sz="1200" dirty="0" err="1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Wbem</a:t>
            </a: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\</a:t>
            </a:r>
            <a:r>
              <a:rPr lang="en-US" sz="1200" dirty="0" err="1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wmic.exe</a:t>
            </a: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 /node:"</a:t>
            </a:r>
            <a:r>
              <a:rPr lang="en-US" sz="1200" i="1" dirty="0" err="1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w.x.y.z</a:t>
            </a: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" /</a:t>
            </a:r>
            <a:r>
              <a:rPr lang="en-US" sz="1200" dirty="0" err="1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user:"</a:t>
            </a:r>
            <a:r>
              <a:rPr lang="en-US" sz="1200" i="1" dirty="0" err="1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username</a:t>
            </a: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" /</a:t>
            </a:r>
            <a:r>
              <a:rPr lang="en-US" sz="1200" dirty="0" err="1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password:"</a:t>
            </a:r>
            <a:r>
              <a:rPr lang="en-US" sz="1200" i="1" dirty="0" err="1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password</a:t>
            </a: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" "process call create "C:\Windows\System32\rundll32.exe \"C:\Windows\</a:t>
            </a:r>
            <a:r>
              <a:rPr lang="en-US" sz="1200" dirty="0" err="1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perfc.dat</a:t>
            </a:r>
            <a: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  <a:t>\" #1" </a:t>
            </a:r>
            <a:br>
              <a:rPr lang="en-US" sz="1200" dirty="0">
                <a:solidFill>
                  <a:schemeClr val="accent4"/>
                </a:solidFill>
                <a:latin typeface="Lucida Console" charset="0"/>
                <a:ea typeface="Lucida Console" charset="0"/>
                <a:cs typeface="Lucida Console" charset="0"/>
              </a:rPr>
            </a:br>
            <a:endParaRPr lang="en-US" sz="1200" dirty="0">
              <a:solidFill>
                <a:schemeClr val="accent4"/>
              </a:solidFill>
              <a:latin typeface="Lucida Console" charset="0"/>
              <a:ea typeface="Lucida Console" charset="0"/>
              <a:cs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51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1"/>
          <p:cNvSpPr txBox="1">
            <a:spLocks/>
          </p:cNvSpPr>
          <p:nvPr/>
        </p:nvSpPr>
        <p:spPr>
          <a:xfrm>
            <a:off x="457200" y="0"/>
            <a:ext cx="8229600" cy="78317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2800" b="0" i="0" kern="1200" spc="300">
                <a:solidFill>
                  <a:srgbClr val="D1D3D4"/>
                </a:solidFill>
                <a:latin typeface="Exo 2"/>
                <a:ea typeface="+mj-ea"/>
                <a:cs typeface="Exo 2"/>
              </a:defRPr>
            </a:lvl1pPr>
          </a:lstStyle>
          <a:p>
            <a:r>
              <a:rPr lang="en-US" dirty="0" smtClean="0"/>
              <a:t>Encryption Process</a:t>
            </a:r>
            <a:endParaRPr lang="en-US" dirty="0"/>
          </a:p>
        </p:txBody>
      </p:sp>
      <p:grpSp>
        <p:nvGrpSpPr>
          <p:cNvPr id="141" name="Group 140"/>
          <p:cNvGrpSpPr/>
          <p:nvPr/>
        </p:nvGrpSpPr>
        <p:grpSpPr>
          <a:xfrm>
            <a:off x="3693207" y="1628415"/>
            <a:ext cx="798198" cy="793271"/>
            <a:chOff x="2319343" y="2858813"/>
            <a:chExt cx="1217387" cy="1208690"/>
          </a:xfrm>
          <a:solidFill>
            <a:schemeClr val="accent3"/>
          </a:solidFill>
        </p:grpSpPr>
        <p:sp>
          <p:nvSpPr>
            <p:cNvPr id="143" name="Oval 142"/>
            <p:cNvSpPr/>
            <p:nvPr/>
          </p:nvSpPr>
          <p:spPr>
            <a:xfrm>
              <a:off x="2319343" y="2858813"/>
              <a:ext cx="1217387" cy="1208690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11347" y="3032234"/>
              <a:ext cx="820430" cy="768692"/>
            </a:xfrm>
            <a:prstGeom prst="rect">
              <a:avLst/>
            </a:prstGeom>
            <a:grpFill/>
          </p:spPr>
        </p:pic>
      </p:grpSp>
      <p:cxnSp>
        <p:nvCxnSpPr>
          <p:cNvPr id="157" name="Straight Arrow Connector 156"/>
          <p:cNvCxnSpPr/>
          <p:nvPr/>
        </p:nvCxnSpPr>
        <p:spPr>
          <a:xfrm flipV="1">
            <a:off x="2507553" y="1974087"/>
            <a:ext cx="937432" cy="10029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4551425" y="2043100"/>
            <a:ext cx="1177772" cy="137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5729197" y="1858434"/>
            <a:ext cx="334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Schedule reboot in </a:t>
            </a:r>
            <a:r>
              <a:rPr lang="en-US" dirty="0" smtClean="0">
                <a:solidFill>
                  <a:schemeClr val="bg1"/>
                </a:solidFill>
              </a:rPr>
              <a:t>1hr (</a:t>
            </a:r>
            <a:r>
              <a:rPr lang="en-US" dirty="0" err="1" smtClean="0">
                <a:solidFill>
                  <a:schemeClr val="bg1"/>
                </a:solidFill>
              </a:rPr>
              <a:t>SchTasks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038693" y="2996046"/>
            <a:ext cx="1423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Encrypts files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RSA 2048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6" name="Bent Arrow 165"/>
          <p:cNvSpPr/>
          <p:nvPr/>
        </p:nvSpPr>
        <p:spPr>
          <a:xfrm rot="10800000" flipH="1" flipV="1">
            <a:off x="4220326" y="1041374"/>
            <a:ext cx="619789" cy="504332"/>
          </a:xfrm>
          <a:prstGeom prst="bentArrow">
            <a:avLst>
              <a:gd name="adj1" fmla="val 16769"/>
              <a:gd name="adj2" fmla="val 25000"/>
              <a:gd name="adj3" fmla="val 25000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519449" y="3046467"/>
            <a:ext cx="328618" cy="488184"/>
            <a:chOff x="6375041" y="3069355"/>
            <a:chExt cx="660597" cy="902752"/>
          </a:xfrm>
        </p:grpSpPr>
        <p:sp>
          <p:nvSpPr>
            <p:cNvPr id="168" name="U-Turn Arrow 167"/>
            <p:cNvSpPr/>
            <p:nvPr/>
          </p:nvSpPr>
          <p:spPr>
            <a:xfrm>
              <a:off x="6375041" y="3069355"/>
              <a:ext cx="660597" cy="537312"/>
            </a:xfrm>
            <a:prstGeom prst="uturnArrow">
              <a:avLst>
                <a:gd name="adj1" fmla="val 25000"/>
                <a:gd name="adj2" fmla="val 25000"/>
                <a:gd name="adj3" fmla="val 0"/>
                <a:gd name="adj4" fmla="val 43750"/>
                <a:gd name="adj5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75042" y="3483923"/>
              <a:ext cx="592428" cy="48818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2" name="Bent Arrow 201"/>
          <p:cNvSpPr/>
          <p:nvPr/>
        </p:nvSpPr>
        <p:spPr>
          <a:xfrm rot="10800000">
            <a:off x="2962005" y="2996046"/>
            <a:ext cx="936720" cy="517920"/>
          </a:xfrm>
          <a:prstGeom prst="bentArrow">
            <a:avLst>
              <a:gd name="adj1" fmla="val 16769"/>
              <a:gd name="adj2" fmla="val 25000"/>
              <a:gd name="adj3" fmla="val 25000"/>
              <a:gd name="adj4" fmla="val 4375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4840115" y="1005177"/>
            <a:ext cx="333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Escalate privileges of current user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0" name="Bent Arrow 59"/>
          <p:cNvSpPr/>
          <p:nvPr/>
        </p:nvSpPr>
        <p:spPr>
          <a:xfrm rot="10800000" flipH="1">
            <a:off x="4220327" y="2743063"/>
            <a:ext cx="1174491" cy="517920"/>
          </a:xfrm>
          <a:prstGeom prst="bentArrow">
            <a:avLst>
              <a:gd name="adj1" fmla="val 16769"/>
              <a:gd name="adj2" fmla="val 27452"/>
              <a:gd name="adj3" fmla="val 25000"/>
              <a:gd name="adj4" fmla="val 43750"/>
            </a:avLst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1" name="Group 60"/>
          <p:cNvGrpSpPr/>
          <p:nvPr/>
        </p:nvGrpSpPr>
        <p:grpSpPr>
          <a:xfrm>
            <a:off x="5424472" y="2802375"/>
            <a:ext cx="328618" cy="488184"/>
            <a:chOff x="6375041" y="3069355"/>
            <a:chExt cx="660597" cy="902752"/>
          </a:xfrm>
        </p:grpSpPr>
        <p:sp>
          <p:nvSpPr>
            <p:cNvPr id="62" name="U-Turn Arrow 61"/>
            <p:cNvSpPr/>
            <p:nvPr/>
          </p:nvSpPr>
          <p:spPr>
            <a:xfrm>
              <a:off x="6375041" y="3069355"/>
              <a:ext cx="660597" cy="537312"/>
            </a:xfrm>
            <a:prstGeom prst="uturnArrow">
              <a:avLst>
                <a:gd name="adj1" fmla="val 25000"/>
                <a:gd name="adj2" fmla="val 25000"/>
                <a:gd name="adj3" fmla="val 0"/>
                <a:gd name="adj4" fmla="val 43750"/>
                <a:gd name="adj5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  <a:effectLst>
              <a:outerShdw blurRad="50800" dist="50800" dir="5400000" sx="1000" sy="1000" algn="ctr" rotWithShape="0">
                <a:srgbClr val="000000">
                  <a:alpha val="43137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375042" y="3483923"/>
              <a:ext cx="592428" cy="48818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5753090" y="2538729"/>
            <a:ext cx="327134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Destroy MBR on PhysicalDrive0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(if </a:t>
            </a:r>
            <a:r>
              <a:rPr lang="en-US" sz="1600" dirty="0" err="1" smtClean="0">
                <a:solidFill>
                  <a:schemeClr val="bg1"/>
                </a:solidFill>
              </a:rPr>
              <a:t>SeDebugPriv</a:t>
            </a:r>
            <a:r>
              <a:rPr lang="en-US" sz="1600" dirty="0" smtClean="0">
                <a:solidFill>
                  <a:schemeClr val="bg1"/>
                </a:solidFill>
              </a:rPr>
              <a:t> or </a:t>
            </a:r>
            <a:r>
              <a:rPr lang="en-US" sz="1600" dirty="0" err="1" smtClean="0">
                <a:solidFill>
                  <a:schemeClr val="bg1"/>
                </a:solidFill>
              </a:rPr>
              <a:t>SeShutDownPriv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                     ** OR **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Destroy first 10 disk sectors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3850480" y="2747415"/>
            <a:ext cx="4820" cy="260206"/>
          </a:xfrm>
          <a:prstGeom prst="straightConnector1">
            <a:avLst/>
          </a:prstGeom>
          <a:ln w="88900">
            <a:solidFill>
              <a:schemeClr val="bg2">
                <a:lumMod val="90000"/>
              </a:schemeClr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53" y="4293132"/>
            <a:ext cx="6963747" cy="78115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24379" y="3972235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Final log clean 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95627" y="1321393"/>
            <a:ext cx="1486305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ETERNALBLUE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97841" y="1948998"/>
            <a:ext cx="1484091" cy="27860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PSEXEC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98549" y="2261730"/>
            <a:ext cx="1483383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WMI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95628" y="1630076"/>
            <a:ext cx="1486304" cy="276999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ETERNALROMANCE</a:t>
            </a:r>
            <a:endParaRPr lang="en-US" sz="12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2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11" y="782637"/>
            <a:ext cx="6900046" cy="38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75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Genuine Ransomware?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69043" y="1215342"/>
            <a:ext cx="7366119" cy="37600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2"/>
                </a:solidFill>
              </a:rPr>
              <a:t>Single bitcoin wallet means difficult to follow who has paid.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2"/>
                </a:solidFill>
              </a:rPr>
              <a:t>Single contact email address, now blocked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2"/>
                </a:solidFill>
              </a:rPr>
              <a:t>you can’t contact the criminals even if you want to.</a:t>
            </a:r>
          </a:p>
          <a:p>
            <a:pPr marL="800100" lvl="1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 smtClean="0">
              <a:solidFill>
                <a:schemeClr val="bg2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2"/>
                </a:solidFill>
              </a:rPr>
              <a:t>If admin, MBR is overwritten.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2"/>
                </a:solidFill>
              </a:rPr>
              <a:t>If MBR not overwritten, wipes first 10 disk sectors.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 smtClean="0">
                <a:solidFill>
                  <a:schemeClr val="bg2"/>
                </a:solidFill>
              </a:rPr>
              <a:t>If </a:t>
            </a:r>
            <a:r>
              <a:rPr lang="en-US" sz="2000" dirty="0" smtClean="0">
                <a:solidFill>
                  <a:schemeClr val="bg2"/>
                </a:solidFill>
              </a:rPr>
              <a:t>you have </a:t>
            </a:r>
            <a:r>
              <a:rPr lang="en-US" sz="2000" dirty="0" smtClean="0">
                <a:solidFill>
                  <a:schemeClr val="bg2"/>
                </a:solidFill>
              </a:rPr>
              <a:t>software “</a:t>
            </a:r>
            <a:r>
              <a:rPr lang="en-US" sz="2000" dirty="0" err="1" smtClean="0">
                <a:solidFill>
                  <a:schemeClr val="bg2"/>
                </a:solidFill>
              </a:rPr>
              <a:t>avp.exe</a:t>
            </a:r>
            <a:r>
              <a:rPr lang="en-US" sz="2000" dirty="0" smtClean="0">
                <a:solidFill>
                  <a:schemeClr val="bg2"/>
                </a:solidFill>
              </a:rPr>
              <a:t>” running, wipes first 10 disk sectors.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§"/>
            </a:pP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417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</a:t>
            </a:r>
            <a:r>
              <a:rPr lang="en-US" dirty="0" smtClean="0"/>
              <a:t> Drop</a:t>
            </a:r>
            <a:endParaRPr lang="en-US" dirty="0"/>
          </a:p>
        </p:txBody>
      </p:sp>
      <p:pic>
        <p:nvPicPr>
          <p:cNvPr id="5" name="Picture 4" descr="lets-see-you-fix-this-mess-im-out-mic-drop-61172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897470"/>
            <a:ext cx="4968875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al:…"/>
          <p:cNvSpPr txBox="1">
            <a:spLocks noGrp="1"/>
          </p:cNvSpPr>
          <p:nvPr>
            <p:ph type="title"/>
          </p:nvPr>
        </p:nvSpPr>
        <p:spPr>
          <a:xfrm>
            <a:off x="184150" y="2020490"/>
            <a:ext cx="8801100" cy="1102524"/>
          </a:xfrm>
          <a:prstGeom prst="rect">
            <a:avLst/>
          </a:prstGeom>
        </p:spPr>
        <p:txBody>
          <a:bodyPr/>
          <a:lstStyle/>
          <a:p>
            <a:pPr defTabSz="256031">
              <a:defRPr sz="1900" spc="100"/>
            </a:pPr>
            <a:r>
              <a:rPr lang="en-US" sz="3600" dirty="0" smtClean="0"/>
              <a:t>Example 2: </a:t>
            </a:r>
            <a:r>
              <a:rPr lang="en-US" sz="3600" dirty="0" err="1" smtClean="0"/>
              <a:t>CCleaner</a:t>
            </a:r>
            <a:endParaRPr sz="3600" dirty="0"/>
          </a:p>
        </p:txBody>
      </p:sp>
      <p:pic>
        <p:nvPicPr>
          <p:cNvPr id="3" name="Picture 2" descr="CCleaner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39" y="2844320"/>
            <a:ext cx="2299180" cy="229918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105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CCleaner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Picture 4" descr="Cclean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44" y="1002922"/>
            <a:ext cx="4869711" cy="364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CCleaner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5875"/>
            <a:ext cx="9144000" cy="343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41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601" y="280"/>
            <a:ext cx="3632399" cy="51432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1419335"/>
            <a:ext cx="52830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“Yet another patched legit binary” 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…</a:t>
            </a:r>
            <a:r>
              <a:rPr lang="fr-FR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BUT</a:t>
            </a:r>
          </a:p>
          <a:p>
            <a:pPr marL="285750" indent="-285750">
              <a:buFont typeface="Arial"/>
              <a:buChar char="•"/>
            </a:pPr>
            <a:endParaRPr lang="fr-FR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fr-FR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likely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an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attacker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compromised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a portion of 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development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or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build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environment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Leveraged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access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to insert malware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into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the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CCleaner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build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that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was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released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and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hosted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by the </a:t>
            </a:r>
            <a:r>
              <a:rPr lang="fr-FR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organization</a:t>
            </a:r>
            <a:endParaRPr lang="fr-FR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fr-FR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 </a:t>
            </a:r>
            <a:r>
              <a:rPr lang="mr-IN" dirty="0" smtClean="0"/>
              <a:t>–</a:t>
            </a:r>
            <a:r>
              <a:rPr lang="en-US" dirty="0" smtClean="0"/>
              <a:t> Stage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09360"/>
            <a:ext cx="7916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Backdoored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CCleaner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v5.33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Ccleaner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Cloud v1.07.3191</a:t>
            </a: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CCleaner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version history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78" y="2432798"/>
            <a:ext cx="7298043" cy="27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100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893460"/>
            <a:ext cx="7916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Paul 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Rascagneres</a:t>
            </a: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–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  <a:hlinkClick r:id="rId3"/>
              </a:rPr>
              <a:t>prascagn@cisco.com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// @r00tbsd</a:t>
            </a: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Security Researcher at Cisco 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Talos</a:t>
            </a: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Malware &amp; APT hunter for more than 8 years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…</a:t>
            </a:r>
            <a:endParaRPr lang="fr-FR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Co-Organizer</a:t>
            </a:r>
            <a:r>
              <a:rPr lang="fr-FR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fr-FR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of 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Botconf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fr-FR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https://</a:t>
            </a:r>
            <a:r>
              <a:rPr lang="fr-FR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www.botconf.eu</a:t>
            </a:r>
            <a:r>
              <a:rPr lang="fr-FR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/</a:t>
            </a: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17" y="2634966"/>
            <a:ext cx="4111811" cy="236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 </a:t>
            </a:r>
            <a:r>
              <a:rPr lang="mr-IN" dirty="0" smtClean="0"/>
              <a:t>–</a:t>
            </a:r>
            <a:r>
              <a:rPr lang="en-US" dirty="0" smtClean="0"/>
              <a:t> Stage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09360"/>
            <a:ext cx="7916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Backdoored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CCleaner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v5.33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Ccleaner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Cloud v1.07.3191</a:t>
            </a: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CCleaner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version history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78" y="2432798"/>
            <a:ext cx="7298043" cy="271070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70670" y="4455040"/>
            <a:ext cx="1477926" cy="361509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7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 </a:t>
            </a:r>
            <a:r>
              <a:rPr lang="mr-IN" dirty="0" smtClean="0"/>
              <a:t>–</a:t>
            </a:r>
            <a:r>
              <a:rPr lang="en-US" dirty="0" smtClean="0"/>
              <a:t> Stage 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09360"/>
            <a:ext cx="7916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Backdoored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software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CCleaner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v5.33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Ccleaner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Cloud v1.07.3191</a:t>
            </a: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CCleaner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version history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78" y="2432798"/>
            <a:ext cx="7298043" cy="271070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20998" y="2354953"/>
            <a:ext cx="3617032" cy="808072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8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 </a:t>
            </a:r>
            <a:r>
              <a:rPr lang="mr-IN" dirty="0"/>
              <a:t>–</a:t>
            </a:r>
            <a:r>
              <a:rPr lang="en-US" dirty="0"/>
              <a:t> Stage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109360"/>
            <a:ext cx="7916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Backdoor location: runtime modification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…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1835660"/>
            <a:ext cx="89820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3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312" y="0"/>
            <a:ext cx="415337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98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</a:t>
            </a:r>
            <a:r>
              <a:rPr lang="mr-IN" dirty="0"/>
              <a:t> –</a:t>
            </a:r>
            <a:r>
              <a:rPr lang="en-US" dirty="0"/>
              <a:t> Stage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9" y="1147766"/>
            <a:ext cx="7570381" cy="308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9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</a:t>
            </a:r>
            <a:r>
              <a:rPr lang="mr-IN" dirty="0"/>
              <a:t> –</a:t>
            </a:r>
            <a:r>
              <a:rPr lang="en-US" dirty="0"/>
              <a:t> Stage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786809" y="1147766"/>
            <a:ext cx="7570381" cy="308524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550" y="783170"/>
            <a:ext cx="31369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93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</a:t>
            </a:r>
            <a:r>
              <a:rPr lang="mr-IN" dirty="0"/>
              <a:t> –</a:t>
            </a:r>
            <a:r>
              <a:rPr lang="en-US" dirty="0"/>
              <a:t> Stage 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786809" y="1147766"/>
            <a:ext cx="7570381" cy="308524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3003550" y="783170"/>
            <a:ext cx="3136900" cy="4241800"/>
          </a:xfrm>
          <a:prstGeom prst="rect">
            <a:avLst/>
          </a:prstGeom>
        </p:spPr>
      </p:pic>
      <p:pic>
        <p:nvPicPr>
          <p:cNvPr id="5" name="Picture 4" descr="UmbAu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46" y="966218"/>
            <a:ext cx="6007104" cy="1605023"/>
          </a:xfrm>
          <a:prstGeom prst="rect">
            <a:avLst/>
          </a:prstGeom>
          <a:effectLst>
            <a:glow rad="38100">
              <a:schemeClr val="accent1">
                <a:alpha val="55000"/>
              </a:schemeClr>
            </a:glow>
          </a:effectLst>
        </p:spPr>
      </p:pic>
      <p:pic>
        <p:nvPicPr>
          <p:cNvPr id="6" name="Picture 5" descr="UmbSep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26" y="2802087"/>
            <a:ext cx="5498247" cy="1795521"/>
          </a:xfrm>
          <a:prstGeom prst="rect">
            <a:avLst/>
          </a:prstGeom>
          <a:effectLst>
            <a:glow rad="50800">
              <a:schemeClr val="accent1">
                <a:alpha val="55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984747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</a:t>
            </a:r>
            <a:r>
              <a:rPr lang="mr-IN" dirty="0"/>
              <a:t> –</a:t>
            </a:r>
            <a:r>
              <a:rPr lang="en-US" dirty="0"/>
              <a:t> Stage 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892125"/>
            <a:ext cx="7916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Machines registration: 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guid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, IP address, MAC address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…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5583" y="1509470"/>
            <a:ext cx="245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Exo 2 Semi Bold"/>
                <a:cs typeface="Exo 2 Semi Bold"/>
              </a:rPr>
              <a:t>Installed Programs</a:t>
            </a:r>
            <a:endParaRPr lang="en-US" sz="2000" dirty="0">
              <a:solidFill>
                <a:schemeClr val="bg1"/>
              </a:solidFill>
              <a:latin typeface="Exo 2 Semi Bold"/>
              <a:cs typeface="Exo 2 Semi Bold"/>
            </a:endParaRPr>
          </a:p>
        </p:txBody>
      </p:sp>
      <p:pic>
        <p:nvPicPr>
          <p:cNvPr id="6" name="Picture 5" descr="image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88" y="1943941"/>
            <a:ext cx="2043876" cy="3073097"/>
          </a:xfrm>
          <a:prstGeom prst="rect">
            <a:avLst/>
          </a:prstGeom>
        </p:spPr>
      </p:pic>
      <p:pic>
        <p:nvPicPr>
          <p:cNvPr id="7" name="Picture 6" descr="image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44" y="1943941"/>
            <a:ext cx="3059160" cy="30730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28470" y="1509470"/>
            <a:ext cx="162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Exo 2 Semi Bold"/>
                <a:cs typeface="Exo 2 Semi Bold"/>
              </a:rPr>
              <a:t>Process List</a:t>
            </a:r>
            <a:endParaRPr lang="en-US" sz="2000" dirty="0">
              <a:solidFill>
                <a:schemeClr val="bg1"/>
              </a:solidFill>
              <a:latin typeface="Exo 2 Semi Bold"/>
              <a:cs typeface="Exo 2 Semi Bold"/>
            </a:endParaRPr>
          </a:p>
        </p:txBody>
      </p:sp>
    </p:spTree>
    <p:extLst>
      <p:ext uri="{BB962C8B-B14F-4D97-AF65-F5344CB8AC3E}">
        <p14:creationId xmlns:p14="http://schemas.microsoft.com/office/powerpoint/2010/main" val="1291422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 </a:t>
            </a:r>
            <a:r>
              <a:rPr lang="mr-IN" dirty="0" smtClean="0"/>
              <a:t>–</a:t>
            </a:r>
            <a:r>
              <a:rPr lang="en-US" dirty="0" smtClean="0"/>
              <a:t> Stage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09360"/>
            <a:ext cx="79161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Some selected compromised systems received a stage 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2: GeeSetup_x86.dll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GeeSetup_x86.dll: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Drops 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TSMSISrv.dll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x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86 : 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trojanized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VirtCDRDrv.dll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 (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VirtCDRDrv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Corel tool)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x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64 : </a:t>
            </a:r>
            <a:r>
              <a:rPr lang="en-US" sz="20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trojanized</a:t>
            </a: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EFACli64.dll  (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SymEFA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Symantec Endpoint)</a:t>
            </a:r>
          </a:p>
          <a:p>
            <a:pPr marL="1200150" lvl="2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Not signed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Creates registry keys (encoded PE)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350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 </a:t>
            </a:r>
            <a:r>
              <a:rPr lang="mr-IN" dirty="0" smtClean="0"/>
              <a:t>–</a:t>
            </a:r>
            <a:r>
              <a:rPr lang="en-US" dirty="0" smtClean="0"/>
              <a:t> Stage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09360"/>
            <a:ext cx="79161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Trojanized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binary: runtime patching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x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64 : __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security_init_cookie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Display limitation with IDA Pro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More information: </a:t>
            </a: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  <a:hlinkClick r:id="rId3"/>
              </a:rPr>
              <a:t>http://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  <a:hlinkClick r:id="rId3"/>
              </a:rPr>
              <a:t>blog.talosintelligence.com/2017/10/disassembler-and-runtime-analysis.html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85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whoami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920883"/>
            <a:ext cx="77504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</a:rPr>
              <a:t>Warren Mercer – </a:t>
            </a:r>
            <a: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  <a:hlinkClick r:id="rId3"/>
              </a:rPr>
              <a:t>wamercer@cisco.com</a:t>
            </a:r>
            <a: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</a:rPr>
              <a:t> // @</a:t>
            </a:r>
            <a:r>
              <a:rPr lang="en-GB" sz="2000" dirty="0" err="1" smtClean="0">
                <a:solidFill>
                  <a:srgbClr val="D1D3D4"/>
                </a:solidFill>
                <a:latin typeface="Exo 2" panose="00000500000000000000" pitchFamily="2" charset="0"/>
              </a:rPr>
              <a:t>SecurityBeard</a:t>
            </a:r>
            <a:endParaRPr lang="en-GB" sz="2000" dirty="0" smtClean="0">
              <a:solidFill>
                <a:srgbClr val="D1D3D4"/>
              </a:solidFill>
              <a:latin typeface="Exo 2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D1D3D4"/>
              </a:solidFill>
              <a:latin typeface="Exo 2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</a:rPr>
              <a:t>Security Researcher at Cisco </a:t>
            </a:r>
            <a:r>
              <a:rPr lang="en-GB" sz="2000" dirty="0" err="1" smtClean="0">
                <a:solidFill>
                  <a:srgbClr val="D1D3D4"/>
                </a:solidFill>
                <a:latin typeface="Exo 2" panose="00000500000000000000" pitchFamily="2" charset="0"/>
              </a:rPr>
              <a:t>Talos</a:t>
            </a:r>
            <a:endParaRPr lang="en-GB" sz="2000" dirty="0" smtClean="0">
              <a:solidFill>
                <a:srgbClr val="D1D3D4"/>
              </a:solidFill>
              <a:latin typeface="Exo 2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rgbClr val="D1D3D4"/>
              </a:solidFill>
              <a:latin typeface="Exo 2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</a:rPr>
              <a:t>I like looking at malware and finding it </a:t>
            </a:r>
            <a: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  <a:sym typeface="Wingdings" panose="05000000000000000000" pitchFamily="2" charset="2"/>
              </a:rPr>
              <a:t>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rgbClr val="D1D3D4"/>
              </a:solidFill>
              <a:latin typeface="Exo 2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D1D3D4"/>
                </a:solidFill>
                <a:latin typeface="Exo 2" panose="00000500000000000000" pitchFamily="2" charset="0"/>
              </a:rPr>
              <a:t>NetSec</a:t>
            </a:r>
            <a:r>
              <a:rPr lang="en-GB" sz="2000" dirty="0">
                <a:solidFill>
                  <a:srgbClr val="D1D3D4"/>
                </a:solidFill>
                <a:latin typeface="Exo 2" panose="00000500000000000000" pitchFamily="2" charset="0"/>
              </a:rPr>
              <a:t>, Malware Analysis, </a:t>
            </a:r>
            <a: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</a:rPr>
              <a:t/>
            </a:r>
            <a:b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</a:rPr>
            </a:br>
            <a: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</a:rPr>
              <a:t>Threat </a:t>
            </a:r>
            <a:r>
              <a:rPr lang="en-GB" sz="2000" dirty="0">
                <a:solidFill>
                  <a:srgbClr val="D1D3D4"/>
                </a:solidFill>
                <a:latin typeface="Exo 2" panose="00000500000000000000" pitchFamily="2" charset="0"/>
              </a:rPr>
              <a:t>Intelligence</a:t>
            </a:r>
            <a: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D1D3D4"/>
              </a:solidFill>
              <a:latin typeface="Exo 2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</a:rPr>
              <a:t>Co-Founder of </a:t>
            </a:r>
            <a:r>
              <a:rPr lang="en-GB" sz="2000" dirty="0" err="1" smtClean="0">
                <a:solidFill>
                  <a:srgbClr val="D1D3D4"/>
                </a:solidFill>
                <a:latin typeface="Exo 2" panose="00000500000000000000" pitchFamily="2" charset="0"/>
              </a:rPr>
              <a:t>BSides</a:t>
            </a:r>
            <a:r>
              <a:rPr lang="en-GB" sz="2000" dirty="0" smtClean="0">
                <a:solidFill>
                  <a:srgbClr val="D1D3D4"/>
                </a:solidFill>
                <a:latin typeface="Exo 2" panose="00000500000000000000" pitchFamily="2" charset="0"/>
              </a:rPr>
              <a:t> Belfast</a:t>
            </a:r>
          </a:p>
        </p:txBody>
      </p:sp>
      <p:pic>
        <p:nvPicPr>
          <p:cNvPr id="5" name="Picture 4" descr="Mercer,Warren_headsho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75" y="1316566"/>
            <a:ext cx="2346325" cy="312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7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 </a:t>
            </a:r>
            <a:r>
              <a:rPr lang="mr-IN" dirty="0" smtClean="0"/>
              <a:t>–</a:t>
            </a:r>
            <a:r>
              <a:rPr lang="en-US" dirty="0" smtClean="0"/>
              <a:t> Stage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09360"/>
            <a:ext cx="7916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Trojanized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binary: runtime patching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x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64 : __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security_init_cookie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Display limitation with IDA Pro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40242"/>
            <a:ext cx="4952504" cy="54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1628" y="159488"/>
            <a:ext cx="5482372" cy="41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2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 </a:t>
            </a:r>
            <a:r>
              <a:rPr lang="mr-IN" dirty="0" smtClean="0"/>
              <a:t>–</a:t>
            </a:r>
            <a:r>
              <a:rPr lang="en-US" dirty="0" smtClean="0"/>
              <a:t> Stage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09360"/>
            <a:ext cx="7916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Trojanized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binary: runtime patching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x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64 : __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security_init_cookie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Display limitation with IDA Pro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-340242"/>
            <a:ext cx="4952504" cy="54837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>
            <a:off x="3661628" y="159488"/>
            <a:ext cx="5482372" cy="41374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7557" y="-1562839"/>
            <a:ext cx="6388885" cy="58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1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Backdoor Analysis </a:t>
            </a:r>
            <a:r>
              <a:rPr lang="mr-IN" dirty="0" smtClean="0"/>
              <a:t>–</a:t>
            </a:r>
            <a:r>
              <a:rPr lang="en-US" dirty="0" smtClean="0"/>
              <a:t> Stage 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992402"/>
            <a:ext cx="84209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The purpose additional malicious code: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Decode a PE stored in registry</a:t>
            </a:r>
            <a:b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</a:br>
            <a:r>
              <a:rPr lang="en-US" sz="16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HKLM\Software\Microsoft\Windows NT\</a:t>
            </a:r>
            <a:r>
              <a:rPr lang="en-US" sz="16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CurrentVersion</a:t>
            </a:r>
            <a:r>
              <a:rPr lang="en-US" sz="16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\</a:t>
            </a:r>
            <a:r>
              <a:rPr lang="en-US" sz="16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WbemPerf</a:t>
            </a:r>
            <a:r>
              <a:rPr lang="en-US" sz="16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\001</a:t>
            </a:r>
            <a: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/>
            </a:r>
            <a:b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</a:br>
            <a: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HKLM\Software\Microsoft\Windows NT\</a:t>
            </a:r>
            <a:r>
              <a:rPr lang="en-US" sz="16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CurrentVersion</a:t>
            </a:r>
            <a: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\</a:t>
            </a:r>
            <a:r>
              <a:rPr lang="en-US" sz="16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WbemPerf</a:t>
            </a:r>
            <a: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\002</a:t>
            </a:r>
            <a:b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</a:br>
            <a: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HKLM\Software\Microsoft\Windows NT\</a:t>
            </a:r>
            <a:r>
              <a:rPr lang="en-US" sz="16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CurrentVersion</a:t>
            </a:r>
            <a: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\</a:t>
            </a:r>
            <a:r>
              <a:rPr lang="en-US" sz="16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WbemPerf</a:t>
            </a:r>
            <a: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\003</a:t>
            </a:r>
            <a:b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</a:br>
            <a: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HKLM\Software\Microsoft\Windows NT\</a:t>
            </a:r>
            <a:r>
              <a:rPr lang="en-US" sz="16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CurrentVersion</a:t>
            </a:r>
            <a: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\</a:t>
            </a:r>
            <a:r>
              <a:rPr lang="en-US" sz="1600" dirty="0" err="1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WbemPerf</a:t>
            </a:r>
            <a:r>
              <a:rPr lang="en-US" sz="16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\004</a:t>
            </a:r>
            <a:endParaRPr lang="en-US" sz="16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The purposes of this new PE: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Call a new CC (IP generated from 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Github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&amp; </a:t>
            </a:r>
            <a:r>
              <a:rPr lang="en-US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wordpress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Get a new PE and execute it from memory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…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50" y="3981006"/>
            <a:ext cx="79375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9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70652" y="1644820"/>
            <a:ext cx="2934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Missl</a:t>
            </a:r>
            <a:r>
              <a:rPr lang="en-US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backdoor </a:t>
            </a:r>
            <a:r>
              <a:rPr lang="mr-IN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</a:t>
            </a:r>
            <a:br>
              <a:rPr lang="en-US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</a:br>
            <a:r>
              <a:rPr lang="en-US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APT17/Group </a:t>
            </a:r>
            <a:r>
              <a:rPr lang="en-US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72</a:t>
            </a:r>
            <a:endParaRPr lang="en-US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87079" y="1641117"/>
            <a:ext cx="2764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Ccleaner</a:t>
            </a:r>
            <a:r>
              <a:rPr lang="en-US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/>
            </a:r>
            <a:br>
              <a:rPr lang="en-US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</a:br>
            <a:r>
              <a:rPr lang="en-US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stage 1 </a:t>
            </a:r>
            <a:r>
              <a:rPr lang="en-US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dll</a:t>
            </a:r>
            <a:r>
              <a:rPr lang="en-US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	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130" y="0"/>
            <a:ext cx="6043500" cy="5143500"/>
          </a:xfrm>
          <a:prstGeom prst="rect">
            <a:avLst/>
          </a:prstGeom>
        </p:spPr>
      </p:pic>
      <p:sp>
        <p:nvSpPr>
          <p:cNvPr id="8" name="Curved Down Arrow 7"/>
          <p:cNvSpPr/>
          <p:nvPr/>
        </p:nvSpPr>
        <p:spPr>
          <a:xfrm>
            <a:off x="706598" y="925557"/>
            <a:ext cx="1347064" cy="5258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Down Arrow 8"/>
          <p:cNvSpPr/>
          <p:nvPr/>
        </p:nvSpPr>
        <p:spPr>
          <a:xfrm flipH="1">
            <a:off x="6693838" y="925557"/>
            <a:ext cx="1347064" cy="525894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23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71601" y="175195"/>
            <a:ext cx="3800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>
                    <a:lumMod val="90000"/>
                  </a:schemeClr>
                </a:solidFill>
                <a:latin typeface="Exo 2 Semi Bold"/>
                <a:cs typeface="Exo 2 Semi Bold"/>
              </a:rPr>
              <a:t>What is Group 72</a:t>
            </a:r>
            <a:endParaRPr lang="en-US" sz="3600" dirty="0">
              <a:solidFill>
                <a:schemeClr val="bg1">
                  <a:lumMod val="90000"/>
                </a:schemeClr>
              </a:solidFill>
              <a:latin typeface="Exo 2 Semi Bold"/>
              <a:cs typeface="Exo 2 Semi Bold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-77691" y="378058"/>
            <a:ext cx="2838192" cy="812800"/>
            <a:chOff x="603508" y="508000"/>
            <a:chExt cx="2838192" cy="812800"/>
          </a:xfrm>
        </p:grpSpPr>
        <p:sp>
          <p:nvSpPr>
            <p:cNvPr id="17" name="Explosion 1 16"/>
            <p:cNvSpPr/>
            <p:nvPr/>
          </p:nvSpPr>
          <p:spPr>
            <a:xfrm>
              <a:off x="603508" y="508000"/>
              <a:ext cx="2838192" cy="812800"/>
            </a:xfrm>
            <a:prstGeom prst="irregularSeal1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119607" y="677852"/>
              <a:ext cx="1640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Operation SMN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197100" y="4662964"/>
            <a:ext cx="4897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1D3D4"/>
                </a:solidFill>
              </a:rPr>
              <a:t>https://</a:t>
            </a:r>
            <a:r>
              <a:rPr lang="en-US" sz="1400" dirty="0" err="1">
                <a:solidFill>
                  <a:srgbClr val="D1D3D4"/>
                </a:solidFill>
              </a:rPr>
              <a:t>blogs.cisco.com</a:t>
            </a:r>
            <a:r>
              <a:rPr lang="en-US" sz="1400" dirty="0">
                <a:solidFill>
                  <a:srgbClr val="D1D3D4"/>
                </a:solidFill>
              </a:rPr>
              <a:t>/security/</a:t>
            </a:r>
            <a:r>
              <a:rPr lang="en-US" sz="1400" dirty="0" err="1">
                <a:solidFill>
                  <a:srgbClr val="D1D3D4"/>
                </a:solidFill>
              </a:rPr>
              <a:t>talos</a:t>
            </a:r>
            <a:r>
              <a:rPr lang="en-US" sz="1400" dirty="0">
                <a:solidFill>
                  <a:srgbClr val="D1D3D4"/>
                </a:solidFill>
              </a:rPr>
              <a:t>/threat-spotlight-group-72</a:t>
            </a:r>
          </a:p>
        </p:txBody>
      </p:sp>
      <p:pic>
        <p:nvPicPr>
          <p:cNvPr id="14" name="Picture 13" descr="Group72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8" y="1190858"/>
            <a:ext cx="3633242" cy="2467123"/>
          </a:xfrm>
          <a:prstGeom prst="rect">
            <a:avLst/>
          </a:prstGeom>
        </p:spPr>
      </p:pic>
      <p:pic>
        <p:nvPicPr>
          <p:cNvPr id="15" name="Picture 14" descr="Group72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602" y="1190858"/>
            <a:ext cx="4445001" cy="2349986"/>
          </a:xfrm>
          <a:prstGeom prst="rect">
            <a:avLst/>
          </a:prstGeom>
        </p:spPr>
      </p:pic>
      <p:pic>
        <p:nvPicPr>
          <p:cNvPr id="16" name="Picture 15" descr="Group72-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803" y="2422959"/>
            <a:ext cx="3351197" cy="218824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6388100" y="509810"/>
            <a:ext cx="2286000" cy="642948"/>
            <a:chOff x="603508" y="508000"/>
            <a:chExt cx="2838192" cy="812800"/>
          </a:xfrm>
        </p:grpSpPr>
        <p:sp>
          <p:nvSpPr>
            <p:cNvPr id="20" name="Explosion 1 19"/>
            <p:cNvSpPr/>
            <p:nvPr/>
          </p:nvSpPr>
          <p:spPr>
            <a:xfrm>
              <a:off x="603508" y="508000"/>
              <a:ext cx="2838192" cy="812800"/>
            </a:xfrm>
            <a:prstGeom prst="irregularSeal1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627607" y="613632"/>
              <a:ext cx="836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APT 17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305808" y="3722587"/>
            <a:ext cx="2838192" cy="812800"/>
            <a:chOff x="603508" y="508000"/>
            <a:chExt cx="2838192" cy="812800"/>
          </a:xfrm>
        </p:grpSpPr>
        <p:sp>
          <p:nvSpPr>
            <p:cNvPr id="24" name="Explosion 1 23"/>
            <p:cNvSpPr/>
            <p:nvPr/>
          </p:nvSpPr>
          <p:spPr>
            <a:xfrm>
              <a:off x="603508" y="508000"/>
              <a:ext cx="2838192" cy="812800"/>
            </a:xfrm>
            <a:prstGeom prst="irregularSeal1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627607" y="677852"/>
              <a:ext cx="7773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Axiom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5676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Command and Control Investigation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637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524030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PHP panel with MySQL database</a:t>
            </a: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93" y="2451248"/>
            <a:ext cx="8128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66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39137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If the requests don’t look good</a:t>
            </a: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507" y="1708799"/>
            <a:ext cx="5472371" cy="33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6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39137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Configuration file</a:t>
            </a: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140" y="1847023"/>
            <a:ext cx="6229720" cy="281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5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39137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Compromised machine registration</a:t>
            </a: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1616717"/>
            <a:ext cx="8420986" cy="299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37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al:…"/>
          <p:cNvSpPr txBox="1">
            <a:spLocks noGrp="1"/>
          </p:cNvSpPr>
          <p:nvPr>
            <p:ph type="title"/>
          </p:nvPr>
        </p:nvSpPr>
        <p:spPr>
          <a:xfrm>
            <a:off x="184150" y="2020490"/>
            <a:ext cx="8801100" cy="1102524"/>
          </a:xfrm>
          <a:prstGeom prst="rect">
            <a:avLst/>
          </a:prstGeom>
        </p:spPr>
        <p:txBody>
          <a:bodyPr/>
          <a:lstStyle/>
          <a:p>
            <a:pPr defTabSz="256031">
              <a:defRPr sz="1900" spc="100"/>
            </a:pPr>
            <a:r>
              <a:rPr lang="en-US" sz="3600" dirty="0" smtClean="0"/>
              <a:t>Introduction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0319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39137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Shellcodes</a:t>
            </a: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316" y="1534489"/>
            <a:ext cx="3327991" cy="54058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34489"/>
            <a:ext cx="3058348" cy="545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1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39137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Targets list</a:t>
            </a: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6" y="1626053"/>
            <a:ext cx="8038214" cy="322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139137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Targets list</a:t>
            </a: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648586" y="1626053"/>
            <a:ext cx="8038214" cy="32286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0101" y="0"/>
            <a:ext cx="29837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2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458113"/>
            <a:ext cx="84209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Database investigation: 3 tables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Server 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–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Main table with all the data concerning stage 1 compromised machines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OK </a:t>
            </a:r>
            <a:r>
              <a:rPr lang="mr-IN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table with selected machines / Stage 2 payload 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delivered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GET 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–</a:t>
            </a: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Empty table</a:t>
            </a:r>
          </a:p>
          <a:p>
            <a:pPr marL="742950" lvl="1" indent="-285750">
              <a:buFont typeface="Arial"/>
              <a:buChar char="•"/>
            </a:pPr>
            <a:endParaRPr lang="en-US" sz="2000" dirty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Only 4 days of data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…</a:t>
            </a:r>
            <a:endParaRPr lang="fr-FR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r>
              <a:rPr lang="fr-FR" sz="2000" dirty="0" err="1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Only</a:t>
            </a:r>
            <a:r>
              <a:rPr lang="fr-FR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 1/5 CC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742950" lvl="1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38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01888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Server table: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25" y="1548218"/>
            <a:ext cx="43243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9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25" y="1548218"/>
            <a:ext cx="4324350" cy="3362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01888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Server table: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9" y="1539653"/>
            <a:ext cx="67945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527" y="976338"/>
            <a:ext cx="2667367" cy="40105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18" y="2247539"/>
            <a:ext cx="3107091" cy="312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17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01888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OK table: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7" y="1539653"/>
            <a:ext cx="42386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6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01888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OK table:</a:t>
            </a: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25" y="855483"/>
            <a:ext cx="2902910" cy="421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83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01888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Let’s play with statistics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…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562" y="1709774"/>
            <a:ext cx="3190875" cy="1181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11" y="3180611"/>
            <a:ext cx="44481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79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01888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Let’s play with statistics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…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84" y="1520455"/>
            <a:ext cx="4953817" cy="456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5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7950" y="0"/>
            <a:ext cx="8801100" cy="1102519"/>
          </a:xfrm>
        </p:spPr>
        <p:txBody>
          <a:bodyPr/>
          <a:lstStyle/>
          <a:p>
            <a:r>
              <a:rPr lang="en-US" dirty="0" err="1"/>
              <a:t>Nyetya</a:t>
            </a:r>
            <a:r>
              <a:rPr lang="en-US" dirty="0"/>
              <a:t> Ransomware Attack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61" y="905750"/>
            <a:ext cx="7888078" cy="354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3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01888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Let’s play with statistics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…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05" y="1363472"/>
            <a:ext cx="4600575" cy="1190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084" y="2642656"/>
            <a:ext cx="5838825" cy="1209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3932728"/>
            <a:ext cx="4581525" cy="1190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709774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Win 10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2908039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Win 7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003" y="4324359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Win XP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11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01888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Let’s play with statistics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…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12" y="1709774"/>
            <a:ext cx="5133975" cy="1200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3161415"/>
            <a:ext cx="502920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0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Command and Control Investigation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001888"/>
            <a:ext cx="8420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Let’s play with statistics</a:t>
            </a:r>
            <a:r>
              <a:rPr lang="mr-IN" sz="2000" dirty="0" smtClean="0">
                <a:solidFill>
                  <a:schemeClr val="bg1"/>
                </a:solidFill>
                <a:latin typeface="Exo 2" charset="0"/>
                <a:ea typeface="Exo 2" charset="0"/>
                <a:cs typeface="Exo 2" charset="0"/>
              </a:rPr>
              <a:t>…</a:t>
            </a: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  <a:p>
            <a:pPr marL="285750" indent="-285750">
              <a:buFont typeface="Arial"/>
              <a:buChar char="•"/>
            </a:pPr>
            <a:endParaRPr lang="en-US" sz="2000" dirty="0" smtClean="0">
              <a:solidFill>
                <a:schemeClr val="bg1"/>
              </a:solidFill>
              <a:latin typeface="Exo 2" charset="0"/>
              <a:ea typeface="Exo 2" charset="0"/>
              <a:cs typeface="Exo 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68" y="1355831"/>
            <a:ext cx="5019675" cy="1200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17" y="2678165"/>
            <a:ext cx="4981575" cy="1162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191" y="3962400"/>
            <a:ext cx="52292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50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2911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25" y="393965"/>
            <a:ext cx="5689959" cy="445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4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6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It started with a phone call…"/>
          <p:cNvSpPr txBox="1">
            <a:spLocks noGrp="1"/>
          </p:cNvSpPr>
          <p:nvPr>
            <p:ph type="title"/>
          </p:nvPr>
        </p:nvSpPr>
        <p:spPr>
          <a:xfrm>
            <a:off x="457200" y="-74080"/>
            <a:ext cx="8229600" cy="857251"/>
          </a:xfrm>
          <a:prstGeom prst="rect">
            <a:avLst/>
          </a:prstGeom>
        </p:spPr>
        <p:txBody>
          <a:bodyPr/>
          <a:lstStyle/>
          <a:p>
            <a:r>
              <a:t>It started with a phone call…</a:t>
            </a:r>
          </a:p>
        </p:txBody>
      </p:sp>
      <p:pic>
        <p:nvPicPr>
          <p:cNvPr id="14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5364" y="716667"/>
            <a:ext cx="6593272" cy="37101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85660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Actual Tweet…"/>
          <p:cNvSpPr txBox="1">
            <a:spLocks noGrp="1"/>
          </p:cNvSpPr>
          <p:nvPr>
            <p:ph type="title"/>
          </p:nvPr>
        </p:nvSpPr>
        <p:spPr>
          <a:xfrm>
            <a:off x="457200" y="-74080"/>
            <a:ext cx="8229600" cy="857251"/>
          </a:xfrm>
          <a:prstGeom prst="rect">
            <a:avLst/>
          </a:prstGeom>
        </p:spPr>
        <p:txBody>
          <a:bodyPr/>
          <a:lstStyle/>
          <a:p>
            <a:r>
              <a:t>Actual Tweet…</a:t>
            </a:r>
          </a:p>
        </p:txBody>
      </p:sp>
      <p:pic>
        <p:nvPicPr>
          <p:cNvPr id="149" name="save_on_fire.png" descr="save_on_fir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6404" y="860159"/>
            <a:ext cx="5751192" cy="378804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7611403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alos_dark">
  <a:themeElements>
    <a:clrScheme name="Talos Colors">
      <a:dk1>
        <a:srgbClr val="19191B"/>
      </a:dk1>
      <a:lt1>
        <a:srgbClr val="E6E7E8"/>
      </a:lt1>
      <a:dk2>
        <a:srgbClr val="19191B"/>
      </a:dk2>
      <a:lt2>
        <a:srgbClr val="E6E7E8"/>
      </a:lt2>
      <a:accent1>
        <a:srgbClr val="0077D4"/>
      </a:accent1>
      <a:accent2>
        <a:srgbClr val="0167A3"/>
      </a:accent2>
      <a:accent3>
        <a:srgbClr val="ED6F09"/>
      </a:accent3>
      <a:accent4>
        <a:srgbClr val="F19615"/>
      </a:accent4>
      <a:accent5>
        <a:srgbClr val="EFAB22"/>
      </a:accent5>
      <a:accent6>
        <a:srgbClr val="365E7A"/>
      </a:accent6>
      <a:hlink>
        <a:srgbClr val="ED6F09"/>
      </a:hlink>
      <a:folHlink>
        <a:srgbClr val="0167A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Talos_dark.thmx</Template>
  <TotalTime>93209</TotalTime>
  <Words>1429</Words>
  <Application>Microsoft Macintosh PowerPoint</Application>
  <PresentationFormat>On-screen Show (16:9)</PresentationFormat>
  <Paragraphs>385</Paragraphs>
  <Slides>75</Slides>
  <Notes>64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Talos_dark</vt:lpstr>
      <vt:lpstr>PowerPoint Presentation</vt:lpstr>
      <vt:lpstr>PowerPoint Presentation</vt:lpstr>
      <vt:lpstr>About Us</vt:lpstr>
      <vt:lpstr>whoami</vt:lpstr>
      <vt:lpstr>whoami</vt:lpstr>
      <vt:lpstr>Introduction</vt:lpstr>
      <vt:lpstr>Nyetya Ransomware Attack</vt:lpstr>
      <vt:lpstr>It started with a phone call…</vt:lpstr>
      <vt:lpstr>Actual Tweet…</vt:lpstr>
      <vt:lpstr>What and Where of starting</vt:lpstr>
      <vt:lpstr>What is M.E. Doc?</vt:lpstr>
      <vt:lpstr>How much communication did we do?</vt:lpstr>
      <vt:lpstr>M.E. Doc Timeline</vt:lpstr>
      <vt:lpstr>M.E.Doc Timeline</vt:lpstr>
      <vt:lpstr>Someone say Backdoor?</vt:lpstr>
      <vt:lpstr>PowerPoint Presentation</vt:lpstr>
      <vt:lpstr>PowerPoint Presentation</vt:lpstr>
      <vt:lpstr>PowerPoint Presentation</vt:lpstr>
      <vt:lpstr>M.E.Doc Timeline</vt:lpstr>
      <vt:lpstr>Nyetya Ransomware?</vt:lpstr>
      <vt:lpstr>PowerPoint Presentation</vt:lpstr>
      <vt:lpstr>Malware Credential Stealing</vt:lpstr>
      <vt:lpstr>PowerPoint Presentation</vt:lpstr>
      <vt:lpstr>PowerPoint Presentation</vt:lpstr>
      <vt:lpstr>PowerPoint Presentation</vt:lpstr>
      <vt:lpstr>DoublePulsar Modifications</vt:lpstr>
      <vt:lpstr>DoublePulsar Modifications</vt:lpstr>
      <vt:lpstr>DoublePulsar Modifications</vt:lpstr>
      <vt:lpstr>PowerPoint Presentation</vt:lpstr>
      <vt:lpstr>PowerPoint Presentation</vt:lpstr>
      <vt:lpstr>PowerPoint Presentation</vt:lpstr>
      <vt:lpstr>Payload</vt:lpstr>
      <vt:lpstr>Genuine Ransomware?</vt:lpstr>
      <vt:lpstr>Mic Drop</vt:lpstr>
      <vt:lpstr>Example 2: CCleaner</vt:lpstr>
      <vt:lpstr>What is CCleaner?</vt:lpstr>
      <vt:lpstr>What is CCleaner?</vt:lpstr>
      <vt:lpstr>PowerPoint Presentation</vt:lpstr>
      <vt:lpstr>Backdoor Analysis – Stage 1</vt:lpstr>
      <vt:lpstr>Backdoor Analysis – Stage 1</vt:lpstr>
      <vt:lpstr>Backdoor Analysis – Stage 1</vt:lpstr>
      <vt:lpstr>Backdoor Analysis – Stage 1</vt:lpstr>
      <vt:lpstr>PowerPoint Presentation</vt:lpstr>
      <vt:lpstr>Backdoor Analysis – Stage 1</vt:lpstr>
      <vt:lpstr>Backdoor Analysis – Stage 1</vt:lpstr>
      <vt:lpstr>Backdoor Analysis – Stage 1</vt:lpstr>
      <vt:lpstr>Backdoor Analysis – Stage 1</vt:lpstr>
      <vt:lpstr>Backdoor Analysis – Stage 2</vt:lpstr>
      <vt:lpstr>Backdoor Analysis – Stage 2</vt:lpstr>
      <vt:lpstr>Backdoor Analysis – Stage 2</vt:lpstr>
      <vt:lpstr>Backdoor Analysis – Stage 2</vt:lpstr>
      <vt:lpstr>Backdoor Analysis – Stage 2</vt:lpstr>
      <vt:lpstr>PowerPoint Presentation</vt:lpstr>
      <vt:lpstr>PowerPoint Presentation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Command and Control Investigation</vt:lpstr>
      <vt:lpstr>Conclusion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</dc:creator>
  <cp:lastModifiedBy>Beardyman</cp:lastModifiedBy>
  <cp:revision>610</cp:revision>
  <dcterms:created xsi:type="dcterms:W3CDTF">2015-06-11T14:30:48Z</dcterms:created>
  <dcterms:modified xsi:type="dcterms:W3CDTF">2018-04-07T06:59:55Z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niqueId">
    <vt:lpwstr>1793444</vt:lpwstr>
  </property>
  <property fmtid="{D5CDD505-2E9C-101B-9397-08002B2CF9AE}" pid="3" name="Jive_LatestUserAccountName">
    <vt:lpwstr>prascagn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ProviderInitializationData">
    <vt:lpwstr>https://cisco.jiveon.com</vt:lpwstr>
  </property>
  <property fmtid="{D5CDD505-2E9C-101B-9397-08002B2CF9AE}" pid="6" name="Jive_VersionGuid">
    <vt:lpwstr>76b31a7d-7c18-4a21-92d7-09cda4dcc25e</vt:lpwstr>
  </property>
  <property fmtid="{D5CDD505-2E9C-101B-9397-08002B2CF9AE}" pid="7" name="Offisync_UpdateToken">
    <vt:lpwstr>4</vt:lpwstr>
  </property>
</Properties>
</file>